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52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52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52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52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52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52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52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52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52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52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slideLayout" Target="../slideLayouts/slideLayout11.xml"/><Relationship Id="rId5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hyperlink" Target="https://visualstudio.microsoft.com/es/" TargetMode="External"/><Relationship Id="rId2" Type="http://schemas.openxmlformats.org/officeDocument/2006/relationships/image" Target="../media/image-3-1.png"/><Relationship Id="rId3" Type="http://schemas.openxmlformats.org/officeDocument/2006/relationships/image" Target="../media/image-3-2.png"/><Relationship Id="rId4" Type="http://schemas.openxmlformats.org/officeDocument/2006/relationships/image" Target="../media/image-3-3.png"/><Relationship Id="rId5" Type="http://schemas.openxmlformats.org/officeDocument/2006/relationships/image" Target="../media/image-3-4.png"/><Relationship Id="rId6" Type="http://schemas.openxmlformats.org/officeDocument/2006/relationships/slideLayout" Target="../slideLayouts/slideLayout4.xml"/><Relationship Id="rId7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svg"/><Relationship Id="rId4" Type="http://schemas.openxmlformats.org/officeDocument/2006/relationships/image" Target="../media/image-6-4.png"/><Relationship Id="rId5" Type="http://schemas.openxmlformats.org/officeDocument/2006/relationships/image" Target="../media/image-6-5.png"/><Relationship Id="rId6" Type="http://schemas.openxmlformats.org/officeDocument/2006/relationships/image" Target="../media/image-6-6.svg"/><Relationship Id="rId7" Type="http://schemas.openxmlformats.org/officeDocument/2006/relationships/image" Target="../media/image-6-7.png"/><Relationship Id="rId8" Type="http://schemas.openxmlformats.org/officeDocument/2006/relationships/image" Target="../media/image-6-8.png"/><Relationship Id="rId9" Type="http://schemas.openxmlformats.org/officeDocument/2006/relationships/image" Target="../media/image-6-9.svg"/><Relationship Id="rId10" Type="http://schemas.openxmlformats.org/officeDocument/2006/relationships/image" Target="../media/image-6-10.png"/><Relationship Id="rId11" Type="http://schemas.openxmlformats.org/officeDocument/2006/relationships/image" Target="../media/image-6-11.png"/><Relationship Id="rId12" Type="http://schemas.openxmlformats.org/officeDocument/2006/relationships/image" Target="../media/image-6-12.svg"/><Relationship Id="rId13" Type="http://schemas.openxmlformats.org/officeDocument/2006/relationships/slideLayout" Target="../slideLayouts/slideLayout7.xml"/><Relationship Id="rId1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svg"/><Relationship Id="rId5" Type="http://schemas.openxmlformats.org/officeDocument/2006/relationships/image" Target="../media/image-7-5.png"/><Relationship Id="rId6" Type="http://schemas.openxmlformats.org/officeDocument/2006/relationships/image" Target="../media/image-7-6.svg"/><Relationship Id="rId7" Type="http://schemas.openxmlformats.org/officeDocument/2006/relationships/image" Target="../media/image-7-7.png"/><Relationship Id="rId8" Type="http://schemas.openxmlformats.org/officeDocument/2006/relationships/image" Target="../media/image-7-8.svg"/><Relationship Id="rId9" Type="http://schemas.openxmlformats.org/officeDocument/2006/relationships/slideLayout" Target="../slideLayouts/slideLayout8.xml"/><Relationship Id="rId10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slideLayout" Target="../slideLayouts/slideLayout9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slideLayout" Target="../slideLayouts/slideLayout10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807012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Instalación de Visual Studio C++ 2022 Community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273510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Una presentación esencial para el 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0A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desarrollo de software moderno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1133951" y="5231725"/>
            <a:ext cx="7216259" cy="850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¡Prepárate para codificar con el IDE líder en el sector!</a:t>
            </a:r>
            <a:endParaRPr lang="en-US" sz="2650" dirty="0"/>
          </a:p>
        </p:txBody>
      </p:sp>
      <p:sp>
        <p:nvSpPr>
          <p:cNvPr id="6" name="Shape 3"/>
          <p:cNvSpPr/>
          <p:nvPr/>
        </p:nvSpPr>
        <p:spPr>
          <a:xfrm>
            <a:off x="793790" y="4891564"/>
            <a:ext cx="30480" cy="1530906"/>
          </a:xfrm>
          <a:prstGeom prst="rect">
            <a:avLst/>
          </a:prstGeom>
          <a:solidFill>
            <a:srgbClr val="2B0AFF"/>
          </a:solidFill>
          <a:ln/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7956" y="619125"/>
            <a:ext cx="5065990" cy="6331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50"/>
              </a:lnSpc>
              <a:buNone/>
            </a:pPr>
            <a:r>
              <a:rPr lang="en-US" sz="39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Prueba del interfaz </a:t>
            </a:r>
            <a:endParaRPr lang="en-US" sz="39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7956" y="1784033"/>
            <a:ext cx="3619262" cy="269176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87956" y="4703683"/>
            <a:ext cx="4021455" cy="972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la mano derecha buscamos el archivo header files , para desplegar la pantalla blanca </a:t>
            </a:r>
            <a:endParaRPr lang="en-US" sz="155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1378" y="1784033"/>
            <a:ext cx="3619262" cy="481334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311378" y="6825258"/>
            <a:ext cx="4021455" cy="6484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Desplegamos el cuadro de herramientas, donde llevamos label a la pantalla blanca </a:t>
            </a:r>
            <a:endParaRPr lang="en-US" sz="15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801" y="1784033"/>
            <a:ext cx="3619262" cy="226802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9834801" y="4279940"/>
            <a:ext cx="4021455" cy="324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32905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REQUISITOS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495312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Antes de iniciar la descarga, asegúrate de que tu sistema operativo cumple con los 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0A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requisitos técnicos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para garantizar una instalación fluida y un rendimiento óptimo.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476268"/>
            <a:ext cx="6407944" cy="3420308"/>
          </a:xfrm>
          <a:prstGeom prst="roundRect">
            <a:avLst>
              <a:gd name="adj" fmla="val 4278"/>
            </a:avLst>
          </a:prstGeom>
          <a:solidFill>
            <a:srgbClr val="272525"/>
          </a:solidFill>
          <a:ln w="30480">
            <a:solidFill>
              <a:srgbClr val="2A1999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763310" y="3476268"/>
            <a:ext cx="121920" cy="3420308"/>
          </a:xfrm>
          <a:prstGeom prst="roundRect">
            <a:avLst>
              <a:gd name="adj" fmla="val 78139"/>
            </a:avLst>
          </a:prstGeom>
          <a:solidFill>
            <a:srgbClr val="2B0AFF"/>
          </a:solidFill>
          <a:ln/>
        </p:spPr>
      </p:sp>
      <p:sp>
        <p:nvSpPr>
          <p:cNvPr id="6" name="Text 4"/>
          <p:cNvSpPr/>
          <p:nvPr/>
        </p:nvSpPr>
        <p:spPr>
          <a:xfrm>
            <a:off x="1142524" y="3733562"/>
            <a:ext cx="327921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Requisitos de Hardware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1142524" y="4223980"/>
            <a:ext cx="58019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Windows 10 (versión 1909 o superior) o Windows 11.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1142524" y="5029081"/>
            <a:ext cx="58019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CPU de 1.8 GHz o superior.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1142524" y="5471279"/>
            <a:ext cx="58019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Mínimo 4 GB de RAM (se recomiendan 16 GB).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1142524" y="5913477"/>
            <a:ext cx="58019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Espacio en disco: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20-50 GB en SSD para velocidad.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7428548" y="3476268"/>
            <a:ext cx="6408063" cy="3420308"/>
          </a:xfrm>
          <a:prstGeom prst="roundRect">
            <a:avLst>
              <a:gd name="adj" fmla="val 4278"/>
            </a:avLst>
          </a:prstGeom>
          <a:solidFill>
            <a:srgbClr val="272525"/>
          </a:solidFill>
          <a:ln w="30480">
            <a:solidFill>
              <a:srgbClr val="2A1999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7398067" y="3476268"/>
            <a:ext cx="121920" cy="3420308"/>
          </a:xfrm>
          <a:prstGeom prst="roundRect">
            <a:avLst>
              <a:gd name="adj" fmla="val 78139"/>
            </a:avLst>
          </a:prstGeom>
          <a:solidFill>
            <a:srgbClr val="2B0AFF"/>
          </a:solidFill>
          <a:ln/>
        </p:spPr>
      </p:sp>
      <p:sp>
        <p:nvSpPr>
          <p:cNvPr id="13" name="Text 11"/>
          <p:cNvSpPr/>
          <p:nvPr/>
        </p:nvSpPr>
        <p:spPr>
          <a:xfrm>
            <a:off x="7777282" y="3733562"/>
            <a:ext cx="350591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Optimización del Sistema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777282" y="4223980"/>
            <a:ext cx="58020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Actualiza Windows y reinicia para aplicar parches pendientes.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7777282" y="5029081"/>
            <a:ext cx="58020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Verifica que tienes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permisos de administrador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750" dirty="0"/>
          </a:p>
        </p:txBody>
      </p:sp>
      <p:sp>
        <p:nvSpPr>
          <p:cNvPr id="16" name="Text 14"/>
          <p:cNvSpPr/>
          <p:nvPr/>
        </p:nvSpPr>
        <p:spPr>
          <a:xfrm>
            <a:off x="7777282" y="5471279"/>
            <a:ext cx="58020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Utiliza la herramienta "Liberar espacio" para optimizar el disco.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76288"/>
            <a:ext cx="5500807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Descarga del Instalador Oficial de Visual Studio 2022</a:t>
            </a:r>
            <a:endParaRPr lang="en-US" sz="1650" dirty="0"/>
          </a:p>
        </p:txBody>
      </p:sp>
      <p:sp>
        <p:nvSpPr>
          <p:cNvPr id="3" name="Text 1"/>
          <p:cNvSpPr/>
          <p:nvPr/>
        </p:nvSpPr>
        <p:spPr>
          <a:xfrm>
            <a:off x="793790" y="1382197"/>
            <a:ext cx="13042821" cy="272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El primer paso es obtener el </a:t>
            </a:r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2B0A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instalador web</a:t>
            </a:r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directamente desde el sitio de Microsoft para asegurar la versión más reciente y estable.</a:t>
            </a:r>
            <a:endParaRPr lang="en-US" sz="1300" dirty="0"/>
          </a:p>
        </p:txBody>
      </p:sp>
      <p:sp>
        <p:nvSpPr>
          <p:cNvPr id="4" name="Shape 2"/>
          <p:cNvSpPr/>
          <p:nvPr/>
        </p:nvSpPr>
        <p:spPr>
          <a:xfrm>
            <a:off x="793790" y="1845707"/>
            <a:ext cx="382667" cy="382667"/>
          </a:xfrm>
          <a:prstGeom prst="roundRect">
            <a:avLst>
              <a:gd name="adj" fmla="val 18672"/>
            </a:avLst>
          </a:prstGeom>
          <a:solidFill>
            <a:srgbClr val="110080"/>
          </a:solidFill>
          <a:ln w="7620">
            <a:solidFill>
              <a:srgbClr val="2A1999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857548" y="1877556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000"/>
              </a:lnSpc>
              <a:buNone/>
            </a:pPr>
            <a:r>
              <a:rPr lang="en-US" sz="200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2000" dirty="0"/>
          </a:p>
        </p:txBody>
      </p:sp>
      <p:sp>
        <p:nvSpPr>
          <p:cNvPr id="6" name="Text 4"/>
          <p:cNvSpPr/>
          <p:nvPr/>
        </p:nvSpPr>
        <p:spPr>
          <a:xfrm>
            <a:off x="1346478" y="1877497"/>
            <a:ext cx="3057406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Visita la Página Principal</a:t>
            </a:r>
            <a:endParaRPr lang="en-US" sz="2000" dirty="0"/>
          </a:p>
        </p:txBody>
      </p:sp>
      <p:sp>
        <p:nvSpPr>
          <p:cNvPr id="7" name="Text 5"/>
          <p:cNvSpPr/>
          <p:nvPr/>
        </p:nvSpPr>
        <p:spPr>
          <a:xfrm>
            <a:off x="1346478" y="2298383"/>
            <a:ext cx="3653076" cy="544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Accede al sitio oficial de Visual Studio: </a:t>
            </a:r>
            <a:pPr algn="l" indent="0" marL="0">
              <a:lnSpc>
                <a:spcPts val="2100"/>
              </a:lnSpc>
              <a:buNone/>
            </a:pPr>
            <a:r>
              <a:rPr lang="en-US" sz="1300" u="sng" dirty="0">
                <a:solidFill>
                  <a:srgbClr val="7B66FF"/>
                </a:solidFill>
                <a:latin typeface="Inter" pitchFamily="34" charset="0"/>
                <a:ea typeface="Inter" pitchFamily="34" charset="-122"/>
                <a:cs typeface="Inter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visualstudio.microsoft.com/es/</a:t>
            </a:r>
            <a:endParaRPr lang="en-US" sz="1300" dirty="0"/>
          </a:p>
        </p:txBody>
      </p:sp>
      <p:sp>
        <p:nvSpPr>
          <p:cNvPr id="8" name="Shape 6"/>
          <p:cNvSpPr/>
          <p:nvPr/>
        </p:nvSpPr>
        <p:spPr>
          <a:xfrm>
            <a:off x="5212199" y="1845707"/>
            <a:ext cx="382667" cy="382667"/>
          </a:xfrm>
          <a:prstGeom prst="roundRect">
            <a:avLst>
              <a:gd name="adj" fmla="val 18672"/>
            </a:avLst>
          </a:prstGeom>
          <a:solidFill>
            <a:srgbClr val="110080"/>
          </a:solidFill>
          <a:ln w="7620">
            <a:solidFill>
              <a:srgbClr val="2A1999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5275957" y="1877556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000"/>
              </a:lnSpc>
              <a:buNone/>
            </a:pPr>
            <a:r>
              <a:rPr lang="en-US" sz="200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2000" dirty="0"/>
          </a:p>
        </p:txBody>
      </p:sp>
      <p:sp>
        <p:nvSpPr>
          <p:cNvPr id="10" name="Text 8"/>
          <p:cNvSpPr/>
          <p:nvPr/>
        </p:nvSpPr>
        <p:spPr>
          <a:xfrm>
            <a:off x="5764887" y="1877497"/>
            <a:ext cx="3653195" cy="637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Selecciona Edición Community</a:t>
            </a:r>
            <a:endParaRPr lang="en-US" sz="2000" dirty="0"/>
          </a:p>
        </p:txBody>
      </p:sp>
      <p:sp>
        <p:nvSpPr>
          <p:cNvPr id="11" name="Text 9"/>
          <p:cNvSpPr/>
          <p:nvPr/>
        </p:nvSpPr>
        <p:spPr>
          <a:xfrm>
            <a:off x="5764887" y="2617232"/>
            <a:ext cx="365319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Elige la descarga para la edición </a:t>
            </a:r>
            <a:pPr algn="l" indent="0" marL="0">
              <a:lnSpc>
                <a:spcPts val="2100"/>
              </a:lnSpc>
              <a:buNone/>
            </a:pPr>
            <a:r>
              <a:rPr lang="en-US" sz="1300" b="1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Community</a:t>
            </a:r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que es </a:t>
            </a:r>
            <a:pPr algn="l" indent="0" marL="0">
              <a:lnSpc>
                <a:spcPts val="2100"/>
              </a:lnSpc>
              <a:buNone/>
            </a:pPr>
            <a:r>
              <a:rPr lang="en-US" sz="1300" b="1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gratuita</a:t>
            </a:r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y perfecta para estudiantes, desarrolladores individuales y proyectos de código abierto.</a:t>
            </a:r>
            <a:endParaRPr lang="en-US" sz="1300" dirty="0"/>
          </a:p>
        </p:txBody>
      </p:sp>
      <p:sp>
        <p:nvSpPr>
          <p:cNvPr id="12" name="Shape 10"/>
          <p:cNvSpPr/>
          <p:nvPr/>
        </p:nvSpPr>
        <p:spPr>
          <a:xfrm>
            <a:off x="9630728" y="1845707"/>
            <a:ext cx="382667" cy="382667"/>
          </a:xfrm>
          <a:prstGeom prst="roundRect">
            <a:avLst>
              <a:gd name="adj" fmla="val 18672"/>
            </a:avLst>
          </a:prstGeom>
          <a:solidFill>
            <a:srgbClr val="110080"/>
          </a:solidFill>
          <a:ln w="7620">
            <a:solidFill>
              <a:srgbClr val="2A1999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9694485" y="1877556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000"/>
              </a:lnSpc>
              <a:buNone/>
            </a:pPr>
            <a:r>
              <a:rPr lang="en-US" sz="200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</a:t>
            </a:r>
            <a:endParaRPr lang="en-US" sz="2000" dirty="0"/>
          </a:p>
        </p:txBody>
      </p:sp>
      <p:sp>
        <p:nvSpPr>
          <p:cNvPr id="14" name="Text 12"/>
          <p:cNvSpPr/>
          <p:nvPr/>
        </p:nvSpPr>
        <p:spPr>
          <a:xfrm>
            <a:off x="10183416" y="1877497"/>
            <a:ext cx="3653195" cy="637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Obtén el Archivo de Configuración</a:t>
            </a:r>
            <a:endParaRPr lang="en-US" sz="2000" dirty="0"/>
          </a:p>
        </p:txBody>
      </p:sp>
      <p:sp>
        <p:nvSpPr>
          <p:cNvPr id="15" name="Text 13"/>
          <p:cNvSpPr/>
          <p:nvPr/>
        </p:nvSpPr>
        <p:spPr>
          <a:xfrm>
            <a:off x="10183416" y="2617232"/>
            <a:ext cx="3653195" cy="8165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 descargará un archivo ejecutable ligero (</a:t>
            </a:r>
            <a:pPr algn="l" indent="0" marL="0">
              <a:lnSpc>
                <a:spcPts val="2100"/>
              </a:lnSpc>
              <a:buNone/>
            </a:pPr>
            <a:r>
              <a:rPr lang="en-US" sz="1300" b="1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VisualStudioSetup.exe</a:t>
            </a:r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) en tu carpeta de descargas.</a:t>
            </a:r>
            <a:endParaRPr lang="en-US" sz="1300" dirty="0"/>
          </a:p>
        </p:txBody>
      </p:sp>
      <p:sp>
        <p:nvSpPr>
          <p:cNvPr id="16" name="Text 14"/>
          <p:cNvSpPr/>
          <p:nvPr/>
        </p:nvSpPr>
        <p:spPr>
          <a:xfrm>
            <a:off x="793790" y="4050268"/>
            <a:ext cx="4070390" cy="272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endParaRPr lang="en-US" sz="1300" dirty="0"/>
          </a:p>
        </p:txBody>
      </p:sp>
      <p:pic>
        <p:nvPicPr>
          <p:cNvPr id="17" name="Image 0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544" y="4513778"/>
            <a:ext cx="3052763" cy="780574"/>
          </a:xfrm>
          <a:prstGeom prst="rect">
            <a:avLst/>
          </a:prstGeom>
        </p:spPr>
      </p:pic>
      <p:sp>
        <p:nvSpPr>
          <p:cNvPr id="18" name="Text 15"/>
          <p:cNvSpPr/>
          <p:nvPr/>
        </p:nvSpPr>
        <p:spPr>
          <a:xfrm>
            <a:off x="5286851" y="4050268"/>
            <a:ext cx="4070390" cy="272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endParaRPr lang="en-US" sz="1300" dirty="0"/>
          </a:p>
        </p:txBody>
      </p:sp>
      <p:pic>
        <p:nvPicPr>
          <p:cNvPr id="19" name="Image 1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605" y="4513778"/>
            <a:ext cx="3052763" cy="2151578"/>
          </a:xfrm>
          <a:prstGeom prst="rect">
            <a:avLst/>
          </a:prstGeom>
        </p:spPr>
      </p:pic>
      <p:sp>
        <p:nvSpPr>
          <p:cNvPr id="20" name="Text 16"/>
          <p:cNvSpPr/>
          <p:nvPr/>
        </p:nvSpPr>
        <p:spPr>
          <a:xfrm>
            <a:off x="9779913" y="4050268"/>
            <a:ext cx="4070390" cy="272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endParaRPr lang="en-US" sz="1300" dirty="0"/>
          </a:p>
        </p:txBody>
      </p:sp>
      <p:pic>
        <p:nvPicPr>
          <p:cNvPr id="21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7954" y="4513778"/>
            <a:ext cx="3034308" cy="898327"/>
          </a:xfrm>
          <a:prstGeom prst="rect">
            <a:avLst/>
          </a:prstGeom>
        </p:spPr>
      </p:pic>
      <p:pic>
        <p:nvPicPr>
          <p:cNvPr id="22" name="Image 3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8667" y="5603438"/>
            <a:ext cx="3052763" cy="165842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82729"/>
            <a:ext cx="5878116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Selección de Carga de Trabajo: El Corazón de C++</a:t>
            </a:r>
            <a:endParaRPr lang="en-US" sz="1850" dirty="0"/>
          </a:p>
        </p:txBody>
      </p:sp>
      <p:sp>
        <p:nvSpPr>
          <p:cNvPr id="3" name="Text 1"/>
          <p:cNvSpPr/>
          <p:nvPr/>
        </p:nvSpPr>
        <p:spPr>
          <a:xfrm>
            <a:off x="793790" y="1569482"/>
            <a:ext cx="13042821" cy="308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Para el desarrollo en C++, es vital seleccionar la carga de trabajo correcta. Esto instala el </a:t>
            </a:r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2B0A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conjunto de herramientas</a:t>
            </a:r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esencial.</a:t>
            </a:r>
            <a:endParaRPr lang="en-US" sz="15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094667"/>
            <a:ext cx="3917275" cy="391727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6252924"/>
            <a:ext cx="4854297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Desarrollo para Escritorio con C++</a:t>
            </a:r>
            <a:endParaRPr lang="en-US" sz="2250" dirty="0"/>
          </a:p>
        </p:txBody>
      </p:sp>
      <p:sp>
        <p:nvSpPr>
          <p:cNvPr id="6" name="Text 3"/>
          <p:cNvSpPr/>
          <p:nvPr/>
        </p:nvSpPr>
        <p:spPr>
          <a:xfrm>
            <a:off x="793790" y="6730008"/>
            <a:ext cx="6400919" cy="616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Asegúrate de marcar esta opción. Incluye el compilador MSVC, herramientas de depuración y soporte de proyectos C/C++.</a:t>
            </a:r>
            <a:endParaRPr lang="en-US" sz="150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5691" y="2094667"/>
            <a:ext cx="3917275" cy="391727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435691" y="6252924"/>
            <a:ext cx="3643193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Componentes Opcionales</a:t>
            </a:r>
            <a:endParaRPr lang="en-US" sz="2250" dirty="0"/>
          </a:p>
        </p:txBody>
      </p:sp>
      <p:sp>
        <p:nvSpPr>
          <p:cNvPr id="9" name="Text 5"/>
          <p:cNvSpPr/>
          <p:nvPr/>
        </p:nvSpPr>
        <p:spPr>
          <a:xfrm>
            <a:off x="7435691" y="6730008"/>
            <a:ext cx="6400919" cy="616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Puedes añadir soporte para MFC, herramientas de compiladores anteriores (v141, v140) o paquetes SDK específicos según el proyecto.</a:t>
            </a:r>
            <a:endParaRPr lang="en-US" sz="15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726758"/>
            <a:ext cx="4082891" cy="510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000"/>
              </a:lnSpc>
              <a:buNone/>
            </a:pPr>
            <a:r>
              <a:rPr lang="en-US" sz="32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Instalación </a:t>
            </a:r>
            <a:endParaRPr lang="en-US" sz="3200" dirty="0"/>
          </a:p>
        </p:txBody>
      </p:sp>
      <p:sp>
        <p:nvSpPr>
          <p:cNvPr id="4" name="Text 1"/>
          <p:cNvSpPr/>
          <p:nvPr/>
        </p:nvSpPr>
        <p:spPr>
          <a:xfrm>
            <a:off x="6280190" y="1543169"/>
            <a:ext cx="7556421" cy="653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El instalador de Visual Studio 2022 es eficiente, descargando los paquetes en segundo plano mientras el proceso avanza.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6586299" y="2732246"/>
            <a:ext cx="5116473" cy="3827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Tiempo Estimado: 10 a 30 minutos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6586299" y="3421142"/>
            <a:ext cx="7250311" cy="653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 duración varía significativamente según la velocidad de tu conexión a internet y el rendimiento de tu hardware (especialmente si usas un SSD).</a:t>
            </a:r>
            <a:endParaRPr lang="en-US" sz="160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845" y="4304109"/>
            <a:ext cx="6525220" cy="2969062"/>
          </a:xfrm>
          <a:prstGeom prst="rect">
            <a:avLst/>
          </a:prstGeom>
        </p:spPr>
      </p:pic>
      <p:sp>
        <p:nvSpPr>
          <p:cNvPr id="8" name="Shape 4"/>
          <p:cNvSpPr/>
          <p:nvPr/>
        </p:nvSpPr>
        <p:spPr>
          <a:xfrm>
            <a:off x="6280190" y="2426137"/>
            <a:ext cx="22860" cy="5076587"/>
          </a:xfrm>
          <a:prstGeom prst="rect">
            <a:avLst/>
          </a:prstGeom>
          <a:solidFill>
            <a:srgbClr val="2B0AFF"/>
          </a:solidFill>
          <a:ln/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4713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Capítulo 5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793790" y="1292185"/>
            <a:ext cx="9345454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Finalización y Configuración Inicial del IDE</a:t>
            </a:r>
            <a:endParaRPr lang="en-US" sz="3550" dirty="0"/>
          </a:p>
        </p:txBody>
      </p:sp>
      <p:sp>
        <p:nvSpPr>
          <p:cNvPr id="4" name="Text 2"/>
          <p:cNvSpPr/>
          <p:nvPr/>
        </p:nvSpPr>
        <p:spPr>
          <a:xfrm>
            <a:off x="793790" y="219932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Una vez que la instalación se completa, es hora de dar los 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0A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toques finales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y preparar tu entorno de desarrollo.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2197418" y="317468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Confirmación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93790" y="3665101"/>
            <a:ext cx="423886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Verifica la pantalla de éxito que indica que Visual Studio 2022 está listo para usarse.</a:t>
            </a:r>
            <a:endParaRPr lang="en-US" sz="1750" dirty="0"/>
          </a:p>
        </p:txBody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2817376"/>
            <a:ext cx="4564975" cy="4564975"/>
          </a:xfrm>
          <a:prstGeom prst="rect">
            <a:avLst/>
          </a:prstGeom>
        </p:spPr>
      </p:pic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24362" y="4109085"/>
            <a:ext cx="318968" cy="318968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9597628" y="299323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Cuenta de Microsoft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9597628" y="3483650"/>
            <a:ext cx="4238982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Inicia sesión con tu cuenta de Microsoft (opcional, pero recomendado) para sincronizar tu configuración.</a:t>
            </a:r>
            <a:endParaRPr lang="en-US" sz="1750" dirty="0"/>
          </a:p>
        </p:txBody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817376"/>
            <a:ext cx="4564975" cy="4564975"/>
          </a:xfrm>
          <a:prstGeom prst="rect">
            <a:avLst/>
          </a:prstGeom>
        </p:spPr>
      </p:pic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86713" y="4109085"/>
            <a:ext cx="318968" cy="318968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9597628" y="562725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Selección de Tema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9597628" y="6117669"/>
            <a:ext cx="423898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Elige tu tema visual preferido (Oscuro, Claro, Azul, etc.). Esto define la apariencia inicial de tu IDE.</a:t>
            </a:r>
            <a:endParaRPr lang="en-US" sz="1750" dirty="0"/>
          </a:p>
        </p:txBody>
      </p:sp>
      <p:pic>
        <p:nvPicPr>
          <p:cNvPr id="15" name="Image 4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817376"/>
            <a:ext cx="4564975" cy="4564975"/>
          </a:xfrm>
          <a:prstGeom prst="rect">
            <a:avLst/>
          </a:prstGeom>
        </p:spPr>
      </p:pic>
      <p:pic>
        <p:nvPicPr>
          <p:cNvPr id="16" name="Image 5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86713" y="5771436"/>
            <a:ext cx="318968" cy="318968"/>
          </a:xfrm>
          <a:prstGeom prst="rect">
            <a:avLst/>
          </a:prstGeom>
        </p:spPr>
      </p:pic>
      <p:sp>
        <p:nvSpPr>
          <p:cNvPr id="17" name="Text 9"/>
          <p:cNvSpPr/>
          <p:nvPr/>
        </p:nvSpPr>
        <p:spPr>
          <a:xfrm>
            <a:off x="2040731" y="5627251"/>
            <a:ext cx="299192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Configuración Rápida</a:t>
            </a:r>
            <a:endParaRPr lang="en-US" sz="2200" dirty="0"/>
          </a:p>
        </p:txBody>
      </p:sp>
      <p:sp>
        <p:nvSpPr>
          <p:cNvPr id="18" name="Text 10"/>
          <p:cNvSpPr/>
          <p:nvPr/>
        </p:nvSpPr>
        <p:spPr>
          <a:xfrm>
            <a:off x="793790" y="6117669"/>
            <a:ext cx="423886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Si deseas empezar a codificar de inmediato, puedes optar por "Omitir esta configuración por ahora".</a:t>
            </a:r>
            <a:endParaRPr lang="en-US" sz="1750" dirty="0"/>
          </a:p>
        </p:txBody>
      </p:sp>
      <p:pic>
        <p:nvPicPr>
          <p:cNvPr id="19" name="Image 6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2653" y="2817376"/>
            <a:ext cx="4564975" cy="4564975"/>
          </a:xfrm>
          <a:prstGeom prst="rect">
            <a:avLst/>
          </a:prstGeom>
        </p:spPr>
      </p:pic>
      <p:pic>
        <p:nvPicPr>
          <p:cNvPr id="20" name="Image 7" descr="preencoded.png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24362" y="5771436"/>
            <a:ext cx="318968" cy="31896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08779"/>
            <a:ext cx="7803356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Primeros Pasos y Creación de un Proyecto C++</a:t>
            </a:r>
            <a:endParaRPr lang="en-US" sz="2650" dirty="0"/>
          </a:p>
        </p:txBody>
      </p:sp>
      <p:sp>
        <p:nvSpPr>
          <p:cNvPr id="3" name="Text 1"/>
          <p:cNvSpPr/>
          <p:nvPr/>
        </p:nvSpPr>
        <p:spPr>
          <a:xfrm>
            <a:off x="793790" y="1474232"/>
            <a:ext cx="13042821" cy="272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Ahora puedes explorar las capacidades del IDE creando tu </a:t>
            </a:r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2B0A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primer programa</a:t>
            </a:r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en C++.</a:t>
            </a:r>
            <a:endParaRPr lang="en-US" sz="13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8878" y="2129076"/>
            <a:ext cx="4230648" cy="2371606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878" y="4692015"/>
            <a:ext cx="4230648" cy="2637353"/>
          </a:xfrm>
          <a:prstGeom prst="rect">
            <a:avLst/>
          </a:prstGeom>
        </p:spPr>
      </p:pic>
      <p:pic>
        <p:nvPicPr>
          <p:cNvPr id="6" name="Image 2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21103" y="2134314"/>
            <a:ext cx="255151" cy="255151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7410093" y="2129076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Nuevo Proyecto</a:t>
            </a:r>
            <a:endParaRPr lang="en-US" sz="1650" dirty="0"/>
          </a:p>
        </p:txBody>
      </p:sp>
      <p:sp>
        <p:nvSpPr>
          <p:cNvPr id="8" name="Text 3"/>
          <p:cNvSpPr/>
          <p:nvPr/>
        </p:nvSpPr>
        <p:spPr>
          <a:xfrm>
            <a:off x="7410093" y="2564844"/>
            <a:ext cx="6434018" cy="272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Selecciona la plantilla </a:t>
            </a:r>
            <a:pPr algn="l" indent="0" marL="0">
              <a:lnSpc>
                <a:spcPts val="2100"/>
              </a:lnSpc>
              <a:buNone/>
            </a:pPr>
            <a:r>
              <a:rPr lang="en-US" sz="1300" b="1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"Aplicación de consola (C++)"</a:t>
            </a:r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para un comienzo rápido.</a:t>
            </a:r>
            <a:endParaRPr lang="en-US" sz="1300" dirty="0"/>
          </a:p>
        </p:txBody>
      </p:sp>
      <p:pic>
        <p:nvPicPr>
          <p:cNvPr id="9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21103" y="3182422"/>
            <a:ext cx="255151" cy="255151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7410093" y="3177183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Ventajas Integradas</a:t>
            </a:r>
            <a:endParaRPr lang="en-US" sz="1650" dirty="0"/>
          </a:p>
        </p:txBody>
      </p:sp>
      <p:sp>
        <p:nvSpPr>
          <p:cNvPr id="11" name="Text 5"/>
          <p:cNvSpPr/>
          <p:nvPr/>
        </p:nvSpPr>
        <p:spPr>
          <a:xfrm>
            <a:off x="7410093" y="3612952"/>
            <a:ext cx="6434018" cy="544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Aprovecha las herramientas avanzadas como IntelliSense (autocompletado), el depurador y el control de versiones integrado.</a:t>
            </a:r>
            <a:endParaRPr lang="en-US" sz="1300" dirty="0"/>
          </a:p>
        </p:txBody>
      </p:sp>
      <p:pic>
        <p:nvPicPr>
          <p:cNvPr id="12" name="Image 4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21103" y="4502706"/>
            <a:ext cx="255151" cy="255151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7410093" y="4497467"/>
            <a:ext cx="2256234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Comenzar a Codificar</a:t>
            </a:r>
            <a:endParaRPr lang="en-US" sz="1650" dirty="0"/>
          </a:p>
        </p:txBody>
      </p:sp>
      <p:sp>
        <p:nvSpPr>
          <p:cNvPr id="14" name="Text 7"/>
          <p:cNvSpPr/>
          <p:nvPr/>
        </p:nvSpPr>
        <p:spPr>
          <a:xfrm>
            <a:off x="7410093" y="4933236"/>
            <a:ext cx="6434018" cy="544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Puedes escribir, compilar y ejecutar código C++ inmediatamente dentro del entorno.</a:t>
            </a:r>
            <a:endParaRPr lang="en-US" sz="1300" dirty="0"/>
          </a:p>
        </p:txBody>
      </p:sp>
      <p:sp>
        <p:nvSpPr>
          <p:cNvPr id="15" name="Text 8"/>
          <p:cNvSpPr/>
          <p:nvPr/>
        </p:nvSpPr>
        <p:spPr>
          <a:xfrm>
            <a:off x="6857405" y="5668923"/>
            <a:ext cx="6986707" cy="217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endParaRPr lang="en-US" sz="10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90355"/>
            <a:ext cx="808220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Proyectos de Interfaz Gráfica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166110"/>
            <a:ext cx="397954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en visual studio 2022 ingresar a extensiones </a:t>
            </a:r>
            <a:endParaRPr lang="en-US" sz="22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4129921"/>
            <a:ext cx="3979545" cy="194822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334357" y="3166110"/>
            <a:ext cx="3978116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en visual studio 2022 ingresar a extensiones </a:t>
            </a:r>
            <a:endParaRPr lang="en-US" sz="22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357" y="4129921"/>
            <a:ext cx="3978116" cy="194750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873496" y="3166110"/>
            <a:ext cx="3978116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buscar la extensión cpp en el buscador</a:t>
            </a:r>
            <a:endParaRPr lang="en-US" sz="220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3496" y="4129921"/>
            <a:ext cx="3978116" cy="195405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37849"/>
            <a:ext cx="804314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Creación del primer proyecto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3141940"/>
            <a:ext cx="3978116" cy="125575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652843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Al entra a visual studio 2022 entrar al archivo, en la ventana derecha ingresar a proyecto nuevo </a:t>
            </a:r>
            <a:endParaRPr lang="en-US" sz="175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2928" y="3141940"/>
            <a:ext cx="3978116" cy="170176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332928" y="5098852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Al presionar proyecto nuevo aparecerá una nueva ventana donde buscaremos cpp en el buscador  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2067" y="3141940"/>
            <a:ext cx="3978116" cy="170176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9872067" y="5098852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Ingresamos el nombre de nuestro archivo  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2025-10-26T04:56:02Z</dcterms:created>
  <dcterms:modified xsi:type="dcterms:W3CDTF">2025-10-26T04:56:02Z</dcterms:modified>
</cp:coreProperties>
</file>