
<file path=[Content_Types].xml><?xml version="1.0" encoding="utf-8"?>
<Types xmlns="http://schemas.openxmlformats.org/package/2006/content-types">
  <Default ContentType="application/vnd.openxmlformats-officedocument.oleObject" Extension="bin"/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Le Jour Serif" charset="1" panose="02000500000000000000"/>
      <p:regular r:id="rId14"/>
    </p:embeddedFont>
    <p:embeddedFont>
      <p:font typeface="Now" charset="1" panose="0000050000000000000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media/image9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0.png" Type="http://schemas.openxmlformats.org/officeDocument/2006/relationships/image"/><Relationship Id="rId4" Target="../media/image11.png" Type="http://schemas.openxmlformats.org/officeDocument/2006/relationships/image"/><Relationship Id="rId5" Target="../media/image12.png" Type="http://schemas.openxmlformats.org/officeDocument/2006/relationships/image"/><Relationship Id="rId6" Target="../media/image13.png" Type="http://schemas.openxmlformats.org/officeDocument/2006/relationships/image"/><Relationship Id="rId7" Target="../media/image1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5.png" Type="http://schemas.openxmlformats.org/officeDocument/2006/relationships/image"/><Relationship Id="rId4" Target="../embeddings/oleObject1.bin" Type="http://schemas.openxmlformats.org/officeDocument/2006/relationships/oleObject"/><Relationship Id="rId5" Target="../media/image16.png" Type="http://schemas.openxmlformats.org/officeDocument/2006/relationships/image"/><Relationship Id="rId6" Target="../media/image1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8.png" Type="http://schemas.openxmlformats.org/officeDocument/2006/relationships/image"/><Relationship Id="rId4" Target="../media/image19.png" Type="http://schemas.openxmlformats.org/officeDocument/2006/relationships/image"/><Relationship Id="rId5" Target="../media/image20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340026" y="1047750"/>
            <a:ext cx="9635896" cy="5409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12"/>
              </a:lnSpc>
            </a:pPr>
            <a:r>
              <a:rPr lang="en-US" sz="6079" spc="832">
                <a:solidFill>
                  <a:srgbClr val="FFFFFF"/>
                </a:solidFill>
                <a:latin typeface="Le Jour Serif"/>
                <a:ea typeface="Le Jour Serif"/>
                <a:cs typeface="Le Jour Serif"/>
                <a:sym typeface="Le Jour Serif"/>
              </a:rPr>
              <a:t>PROPIEDAD DE LOS MATERIALES: ACERO, COBRE Y ALUMINIO CON VISUAL STUDIO C++ 2022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340026" y="6800969"/>
            <a:ext cx="9858575" cy="10393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26"/>
              </a:lnSpc>
            </a:pPr>
            <a:r>
              <a:rPr lang="en-US" sz="180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Esta presentación muestra cómo diseñar y utilizar una interfaz gráfica en Visual Studio C++ 2022 para visualizar las propiedades de diferentes materiales metálicos. Se destacan los aspectos clave de cada material, como densidad, módulo de Young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71966" y="3818435"/>
            <a:ext cx="5545158" cy="3049837"/>
          </a:xfrm>
          <a:custGeom>
            <a:avLst/>
            <a:gdLst/>
            <a:ahLst/>
            <a:cxnLst/>
            <a:rect r="r" b="b" t="t" l="l"/>
            <a:pathLst>
              <a:path h="3049837" w="5545158">
                <a:moveTo>
                  <a:pt x="0" y="0"/>
                </a:moveTo>
                <a:lnTo>
                  <a:pt x="5545158" y="0"/>
                </a:lnTo>
                <a:lnTo>
                  <a:pt x="5545158" y="3049837"/>
                </a:lnTo>
                <a:lnTo>
                  <a:pt x="0" y="30498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114957" y="3963318"/>
            <a:ext cx="6674250" cy="3092457"/>
          </a:xfrm>
          <a:custGeom>
            <a:avLst/>
            <a:gdLst/>
            <a:ahLst/>
            <a:cxnLst/>
            <a:rect r="r" b="b" t="t" l="l"/>
            <a:pathLst>
              <a:path h="3092457" w="6674250">
                <a:moveTo>
                  <a:pt x="0" y="0"/>
                </a:moveTo>
                <a:lnTo>
                  <a:pt x="6674251" y="0"/>
                </a:lnTo>
                <a:lnTo>
                  <a:pt x="6674251" y="3092457"/>
                </a:lnTo>
                <a:lnTo>
                  <a:pt x="0" y="30924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-100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212270" y="3819903"/>
            <a:ext cx="5472528" cy="3379286"/>
          </a:xfrm>
          <a:custGeom>
            <a:avLst/>
            <a:gdLst/>
            <a:ahLst/>
            <a:cxnLst/>
            <a:rect r="r" b="b" t="t" l="l"/>
            <a:pathLst>
              <a:path h="3379286" w="5472528">
                <a:moveTo>
                  <a:pt x="0" y="0"/>
                </a:moveTo>
                <a:lnTo>
                  <a:pt x="5472528" y="0"/>
                </a:lnTo>
                <a:lnTo>
                  <a:pt x="5472528" y="3379286"/>
                </a:lnTo>
                <a:lnTo>
                  <a:pt x="0" y="33792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4178579" y="1728597"/>
            <a:ext cx="2285333" cy="1038411"/>
            <a:chOff x="0" y="0"/>
            <a:chExt cx="1788809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788809" cy="812800"/>
            </a:xfrm>
            <a:custGeom>
              <a:avLst/>
              <a:gdLst/>
              <a:ahLst/>
              <a:cxnLst/>
              <a:rect r="r" b="b" t="t" l="l"/>
              <a:pathLst>
                <a:path h="812800" w="1788809">
                  <a:moveTo>
                    <a:pt x="1788809" y="406400"/>
                  </a:moveTo>
                  <a:lnTo>
                    <a:pt x="1382409" y="0"/>
                  </a:lnTo>
                  <a:lnTo>
                    <a:pt x="1382409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1382409" y="609600"/>
                  </a:lnTo>
                  <a:lnTo>
                    <a:pt x="1382409" y="812800"/>
                  </a:lnTo>
                  <a:lnTo>
                    <a:pt x="1788809" y="406400"/>
                  </a:lnTo>
                  <a:close/>
                </a:path>
              </a:pathLst>
            </a:custGeom>
            <a:solidFill>
              <a:srgbClr val="6A6A69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212725"/>
              <a:ext cx="1687209" cy="3968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60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2618019" y="2046444"/>
            <a:ext cx="684794" cy="441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9"/>
              </a:lnSpc>
            </a:pPr>
            <a:r>
              <a:rPr lang="en-US" sz="3000">
                <a:solidFill>
                  <a:srgbClr val="FFFFFF"/>
                </a:solidFill>
                <a:latin typeface="Le Jour Serif"/>
                <a:ea typeface="Le Jour Serif"/>
                <a:cs typeface="Le Jour Serif"/>
                <a:sym typeface="Le Jour Serif"/>
              </a:rPr>
              <a:t>1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112245" y="2046444"/>
            <a:ext cx="4470092" cy="441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9"/>
              </a:lnSpc>
            </a:pPr>
            <a:r>
              <a:rPr lang="en-US" sz="3000">
                <a:solidFill>
                  <a:srgbClr val="FFFFFF"/>
                </a:solidFill>
                <a:latin typeface="Le Jour Serif"/>
                <a:ea typeface="Le Jour Serif"/>
                <a:cs typeface="Le Jour Serif"/>
                <a:sym typeface="Le Jour Serif"/>
              </a:rPr>
              <a:t>2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5024254" y="2031585"/>
            <a:ext cx="4470092" cy="441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9"/>
              </a:lnSpc>
            </a:pPr>
            <a:r>
              <a:rPr lang="en-US" sz="3000">
                <a:solidFill>
                  <a:srgbClr val="FFFFFF"/>
                </a:solidFill>
                <a:latin typeface="Le Jour Serif"/>
                <a:ea typeface="Le Jour Serif"/>
                <a:cs typeface="Le Jour Serif"/>
                <a:sym typeface="Le Jour Serif"/>
              </a:rPr>
              <a:t>3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2763811"/>
            <a:ext cx="3824365" cy="6869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26"/>
              </a:lnSpc>
            </a:pPr>
            <a:r>
              <a:rPr lang="en-US" sz="180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Abre Visual Studio 2022 → Crear nuevo proyecto.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627412" y="2592608"/>
            <a:ext cx="4470092" cy="10393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26"/>
              </a:lnSpc>
            </a:pPr>
            <a:r>
              <a:rPr lang="en-US" sz="180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Elige CppWinFormsApp ( simple Windows Forms Application Project Template in C++/CLR)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3212270" y="2768820"/>
            <a:ext cx="4470092" cy="6869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26"/>
              </a:lnSpc>
            </a:pPr>
            <a:r>
              <a:rPr lang="en-US" sz="180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Asigna un nombre al proyecto  y crea el proyecto.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51510" y="1318164"/>
            <a:ext cx="16007790" cy="5478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358"/>
              </a:lnSpc>
              <a:spcBef>
                <a:spcPct val="0"/>
              </a:spcBef>
            </a:pPr>
            <a:r>
              <a:rPr lang="en-US" sz="3601" spc="1040">
                <a:solidFill>
                  <a:srgbClr val="FFFFFF"/>
                </a:solidFill>
                <a:latin typeface="Le Jour Serif"/>
                <a:ea typeface="Le Jour Serif"/>
                <a:cs typeface="Le Jour Serif"/>
                <a:sym typeface="Le Jour Serif"/>
              </a:rPr>
              <a:t>PASO 1: CREAR EL PROYECTO C++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11097504" y="1743456"/>
            <a:ext cx="2285333" cy="1038411"/>
            <a:chOff x="0" y="0"/>
            <a:chExt cx="1788809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788809" cy="812800"/>
            </a:xfrm>
            <a:custGeom>
              <a:avLst/>
              <a:gdLst/>
              <a:ahLst/>
              <a:cxnLst/>
              <a:rect r="r" b="b" t="t" l="l"/>
              <a:pathLst>
                <a:path h="812800" w="1788809">
                  <a:moveTo>
                    <a:pt x="1788809" y="406400"/>
                  </a:moveTo>
                  <a:lnTo>
                    <a:pt x="1382409" y="0"/>
                  </a:lnTo>
                  <a:lnTo>
                    <a:pt x="1382409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1382409" y="609600"/>
                  </a:lnTo>
                  <a:lnTo>
                    <a:pt x="1382409" y="812800"/>
                  </a:lnTo>
                  <a:lnTo>
                    <a:pt x="1788809" y="406400"/>
                  </a:lnTo>
                  <a:close/>
                </a:path>
              </a:pathLst>
            </a:custGeom>
            <a:solidFill>
              <a:srgbClr val="6A6A69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212725"/>
              <a:ext cx="1687209" cy="3968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60"/>
                </a:lnSpc>
              </a:pP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90482" y="5629846"/>
            <a:ext cx="4061628" cy="912908"/>
          </a:xfrm>
          <a:custGeom>
            <a:avLst/>
            <a:gdLst/>
            <a:ahLst/>
            <a:cxnLst/>
            <a:rect r="r" b="b" t="t" l="l"/>
            <a:pathLst>
              <a:path h="912908" w="4061628">
                <a:moveTo>
                  <a:pt x="0" y="0"/>
                </a:moveTo>
                <a:lnTo>
                  <a:pt x="4061627" y="0"/>
                </a:lnTo>
                <a:lnTo>
                  <a:pt x="4061627" y="912908"/>
                </a:lnTo>
                <a:lnTo>
                  <a:pt x="0" y="9129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6275" t="0" r="-16275" b="-31707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10702" y="6714204"/>
            <a:ext cx="4953990" cy="3465807"/>
          </a:xfrm>
          <a:custGeom>
            <a:avLst/>
            <a:gdLst/>
            <a:ahLst/>
            <a:cxnLst/>
            <a:rect r="r" b="b" t="t" l="l"/>
            <a:pathLst>
              <a:path h="3465807" w="4953990">
                <a:moveTo>
                  <a:pt x="0" y="0"/>
                </a:moveTo>
                <a:lnTo>
                  <a:pt x="4953990" y="0"/>
                </a:lnTo>
                <a:lnTo>
                  <a:pt x="4953990" y="3465807"/>
                </a:lnTo>
                <a:lnTo>
                  <a:pt x="0" y="34658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-418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998339" y="5044440"/>
            <a:ext cx="4702979" cy="3668323"/>
          </a:xfrm>
          <a:custGeom>
            <a:avLst/>
            <a:gdLst/>
            <a:ahLst/>
            <a:cxnLst/>
            <a:rect r="r" b="b" t="t" l="l"/>
            <a:pathLst>
              <a:path h="3668323" w="4702979">
                <a:moveTo>
                  <a:pt x="0" y="0"/>
                </a:moveTo>
                <a:lnTo>
                  <a:pt x="4702978" y="0"/>
                </a:lnTo>
                <a:lnTo>
                  <a:pt x="4702978" y="3668323"/>
                </a:lnTo>
                <a:lnTo>
                  <a:pt x="0" y="36683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408713" y="5343525"/>
            <a:ext cx="4963885" cy="404037"/>
          </a:xfrm>
          <a:custGeom>
            <a:avLst/>
            <a:gdLst/>
            <a:ahLst/>
            <a:cxnLst/>
            <a:rect r="r" b="b" t="t" l="l"/>
            <a:pathLst>
              <a:path h="404037" w="4963885">
                <a:moveTo>
                  <a:pt x="0" y="0"/>
                </a:moveTo>
                <a:lnTo>
                  <a:pt x="4963884" y="0"/>
                </a:lnTo>
                <a:lnTo>
                  <a:pt x="4963884" y="404037"/>
                </a:lnTo>
                <a:lnTo>
                  <a:pt x="0" y="40403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420893" y="6112853"/>
            <a:ext cx="3970732" cy="3145447"/>
          </a:xfrm>
          <a:custGeom>
            <a:avLst/>
            <a:gdLst/>
            <a:ahLst/>
            <a:cxnLst/>
            <a:rect r="r" b="b" t="t" l="l"/>
            <a:pathLst>
              <a:path h="3145447" w="3970732">
                <a:moveTo>
                  <a:pt x="0" y="0"/>
                </a:moveTo>
                <a:lnTo>
                  <a:pt x="3970732" y="0"/>
                </a:lnTo>
                <a:lnTo>
                  <a:pt x="3970732" y="3145447"/>
                </a:lnTo>
                <a:lnTo>
                  <a:pt x="0" y="314544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198572" r="-29720" b="-26501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821296" y="3787410"/>
            <a:ext cx="684794" cy="441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9"/>
              </a:lnSpc>
            </a:pPr>
            <a:r>
              <a:rPr lang="en-US" sz="3000">
                <a:solidFill>
                  <a:srgbClr val="FFFFFF"/>
                </a:solidFill>
                <a:latin typeface="Le Jour Serif"/>
                <a:ea typeface="Le Jour Serif"/>
                <a:cs typeface="Le Jour Serif"/>
                <a:sym typeface="Le Jour Serif"/>
              </a:rPr>
              <a:t>1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696530" y="3763708"/>
            <a:ext cx="786897" cy="441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9"/>
              </a:lnSpc>
            </a:pPr>
            <a:r>
              <a:rPr lang="en-US" sz="3000">
                <a:solidFill>
                  <a:srgbClr val="FFFFFF"/>
                </a:solidFill>
                <a:latin typeface="Le Jour Serif"/>
                <a:ea typeface="Le Jour Serif"/>
                <a:cs typeface="Le Jour Serif"/>
                <a:sym typeface="Le Jour Serif"/>
              </a:rPr>
              <a:t>2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4406259" y="3763709"/>
            <a:ext cx="484396" cy="441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9"/>
              </a:lnSpc>
            </a:pPr>
            <a:r>
              <a:rPr lang="en-US" sz="3000">
                <a:solidFill>
                  <a:srgbClr val="FFFFFF"/>
                </a:solidFill>
                <a:latin typeface="Le Jour Serif"/>
                <a:ea typeface="Le Jour Serif"/>
                <a:cs typeface="Le Jour Serif"/>
                <a:sym typeface="Le Jour Serif"/>
              </a:rPr>
              <a:t>3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89095" y="4138993"/>
            <a:ext cx="4949196" cy="17442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26"/>
              </a:lnSpc>
            </a:pPr>
            <a:r>
              <a:rPr lang="en-US" sz="180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Entrar a las opciones de ver y presionar la opcion de exploracion de soluciones desplegando la siguiente ventana.</a:t>
            </a:r>
          </a:p>
          <a:p>
            <a:pPr algn="l">
              <a:lnSpc>
                <a:spcPts val="2826"/>
              </a:lnSpc>
            </a:pPr>
            <a:r>
              <a:rPr lang="en-US" sz="180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presionar header files (myform.h)</a:t>
            </a:r>
          </a:p>
          <a:p>
            <a:pPr algn="l">
              <a:lnSpc>
                <a:spcPts val="2826"/>
              </a:lnSpc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12408713" y="4104132"/>
            <a:ext cx="4470092" cy="10393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26"/>
              </a:lnSpc>
            </a:pPr>
            <a:r>
              <a:rPr lang="en-US" sz="180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En las herramientas de ver buscamos la opcion de cuadro herramientas desplegando los controles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51510" y="1318164"/>
            <a:ext cx="16007790" cy="5478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358"/>
              </a:lnSpc>
              <a:spcBef>
                <a:spcPct val="0"/>
              </a:spcBef>
            </a:pPr>
            <a:r>
              <a:rPr lang="en-US" sz="3601" spc="1040">
                <a:solidFill>
                  <a:srgbClr val="FFFFFF"/>
                </a:solidFill>
                <a:latin typeface="Le Jour Serif"/>
                <a:ea typeface="Le Jour Serif"/>
                <a:cs typeface="Le Jour Serif"/>
                <a:sym typeface="Le Jour Serif"/>
              </a:rPr>
              <a:t>PASO 2: AGREGAR EL INTERFAZ GRAFICA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251510" y="2036919"/>
            <a:ext cx="11702429" cy="15152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14"/>
              </a:lnSpc>
            </a:pPr>
            <a:r>
              <a:rPr lang="en-US" sz="2533">
                <a:solidFill>
                  <a:srgbClr val="FFFFFF"/>
                </a:solidFill>
                <a:latin typeface="Le Jour Serif"/>
                <a:ea typeface="Le Jour Serif"/>
                <a:cs typeface="Le Jour Serif"/>
                <a:sym typeface="Le Jour Serif"/>
              </a:rPr>
              <a:t>La Interfaz Gráfica de Usuario (Graphical User Interface) es el entorno visual con el que el usuario interactúa. Es el lienzo o ventana que contiene todos los elementos (controles) que has estado usando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350150" y="5042030"/>
            <a:ext cx="3306459" cy="536104"/>
          </a:xfrm>
          <a:custGeom>
            <a:avLst/>
            <a:gdLst/>
            <a:ahLst/>
            <a:cxnLst/>
            <a:rect r="r" b="b" t="t" l="l"/>
            <a:pathLst>
              <a:path h="536104" w="3306459">
                <a:moveTo>
                  <a:pt x="0" y="0"/>
                </a:moveTo>
                <a:lnTo>
                  <a:pt x="3306459" y="0"/>
                </a:lnTo>
                <a:lnTo>
                  <a:pt x="3306459" y="536104"/>
                </a:lnTo>
                <a:lnTo>
                  <a:pt x="0" y="5361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2830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169277" y="5143500"/>
            <a:ext cx="3096029" cy="581465"/>
          </a:xfrm>
          <a:custGeom>
            <a:avLst/>
            <a:gdLst/>
            <a:ahLst/>
            <a:cxnLst/>
            <a:rect r="r" b="b" t="t" l="l"/>
            <a:pathLst>
              <a:path h="581465" w="3096029">
                <a:moveTo>
                  <a:pt x="0" y="0"/>
                </a:moveTo>
                <a:lnTo>
                  <a:pt x="3096029" y="0"/>
                </a:lnTo>
                <a:lnTo>
                  <a:pt x="3096029" y="581465"/>
                </a:lnTo>
                <a:lnTo>
                  <a:pt x="0" y="5814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-13624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53707" y="8377349"/>
            <a:ext cx="2878655" cy="719664"/>
          </a:xfrm>
          <a:custGeom>
            <a:avLst/>
            <a:gdLst/>
            <a:ahLst/>
            <a:cxnLst/>
            <a:rect r="r" b="b" t="t" l="l"/>
            <a:pathLst>
              <a:path h="719664" w="2878655">
                <a:moveTo>
                  <a:pt x="0" y="0"/>
                </a:moveTo>
                <a:lnTo>
                  <a:pt x="2878655" y="0"/>
                </a:lnTo>
                <a:lnTo>
                  <a:pt x="2878655" y="719664"/>
                </a:lnTo>
                <a:lnTo>
                  <a:pt x="0" y="71966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316831" y="9258300"/>
            <a:ext cx="3373095" cy="525677"/>
          </a:xfrm>
          <a:custGeom>
            <a:avLst/>
            <a:gdLst/>
            <a:ahLst/>
            <a:cxnLst/>
            <a:rect r="r" b="b" t="t" l="l"/>
            <a:pathLst>
              <a:path h="525677" w="3373095">
                <a:moveTo>
                  <a:pt x="0" y="0"/>
                </a:moveTo>
                <a:lnTo>
                  <a:pt x="3373096" y="0"/>
                </a:lnTo>
                <a:lnTo>
                  <a:pt x="3373096" y="525677"/>
                </a:lnTo>
                <a:lnTo>
                  <a:pt x="0" y="5256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169277" y="8432168"/>
            <a:ext cx="4792782" cy="706628"/>
          </a:xfrm>
          <a:custGeom>
            <a:avLst/>
            <a:gdLst/>
            <a:ahLst/>
            <a:cxnLst/>
            <a:rect r="r" b="b" t="t" l="l"/>
            <a:pathLst>
              <a:path h="706628" w="4792782">
                <a:moveTo>
                  <a:pt x="0" y="0"/>
                </a:moveTo>
                <a:lnTo>
                  <a:pt x="4792782" y="0"/>
                </a:lnTo>
                <a:lnTo>
                  <a:pt x="4792782" y="706628"/>
                </a:lnTo>
                <a:lnTo>
                  <a:pt x="0" y="70662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8700" y="1028700"/>
            <a:ext cx="6022114" cy="5478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358"/>
              </a:lnSpc>
              <a:spcBef>
                <a:spcPct val="0"/>
              </a:spcBef>
            </a:pPr>
            <a:r>
              <a:rPr lang="en-US" sz="3601" spc="1040">
                <a:solidFill>
                  <a:srgbClr val="FFFFFF"/>
                </a:solidFill>
                <a:latin typeface="Le Jour Serif"/>
                <a:ea typeface="Le Jour Serif"/>
                <a:cs typeface="Le Jour Serif"/>
                <a:sym typeface="Le Jour Serif"/>
              </a:rPr>
              <a:t>CONTROLES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419827" y="2072444"/>
            <a:ext cx="3239861" cy="348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60"/>
              </a:lnSpc>
              <a:spcBef>
                <a:spcPct val="0"/>
              </a:spcBef>
            </a:pPr>
            <a:r>
              <a:rPr lang="en-US" sz="2400" spc="33">
                <a:solidFill>
                  <a:srgbClr val="FFFFFF"/>
                </a:solidFill>
                <a:latin typeface="Le Jour Serif"/>
                <a:ea typeface="Le Jour Serif"/>
                <a:cs typeface="Le Jour Serif"/>
                <a:sym typeface="Le Jour Serif"/>
              </a:rPr>
              <a:t>FORM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971829" y="2072444"/>
            <a:ext cx="3239861" cy="348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60"/>
              </a:lnSpc>
              <a:spcBef>
                <a:spcPct val="0"/>
              </a:spcBef>
            </a:pPr>
            <a:r>
              <a:rPr lang="en-US" sz="2400" spc="33">
                <a:solidFill>
                  <a:srgbClr val="FFFFFF"/>
                </a:solidFill>
                <a:latin typeface="Le Jour Serif"/>
                <a:ea typeface="Le Jour Serif"/>
                <a:cs typeface="Le Jour Serif"/>
                <a:sym typeface="Le Jour Serif"/>
              </a:rPr>
              <a:t>LABEL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679697" y="2072444"/>
            <a:ext cx="3239861" cy="348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60"/>
              </a:lnSpc>
              <a:spcBef>
                <a:spcPct val="0"/>
              </a:spcBef>
            </a:pPr>
            <a:r>
              <a:rPr lang="en-US" sz="2400" spc="33">
                <a:solidFill>
                  <a:srgbClr val="FFFFFF"/>
                </a:solidFill>
                <a:latin typeface="Le Jour Serif"/>
                <a:ea typeface="Le Jour Serif"/>
                <a:cs typeface="Le Jour Serif"/>
                <a:sym typeface="Le Jour Serif"/>
              </a:rPr>
              <a:t>TEXTBOX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24987" y="2592962"/>
            <a:ext cx="4470092" cy="13917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26"/>
              </a:lnSpc>
            </a:pPr>
            <a:r>
              <a:rPr lang="en-US" sz="180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Contenedor Principal (La Ventana). Define el marco de la aplicación, el título, y organiza todos los componentes de la interfaz de cálculo.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801632" y="2592962"/>
            <a:ext cx="4470092" cy="13917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26"/>
              </a:lnSpc>
            </a:pPr>
            <a:r>
              <a:rPr lang="en-US" sz="180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Etiquetado y Display Estático. Identifica los campos de entrada (Fuerza (N), Área ($m^2$)) y muestra los nombres de los resultados calculados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1169277" y="2592962"/>
            <a:ext cx="4470092" cy="24490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26"/>
              </a:lnSpc>
            </a:pPr>
            <a:r>
              <a:rPr lang="en-US" sz="180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Entrada y Salida de Datos. Captura los parámetros numéricos de entrada del usuario (F, A, L,) y muestra las propiedades mecánicas resultantes tras el cálculo. Su propiedad clave, Text, gestiona el flujo de información numérica como texto.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197162" y="6127880"/>
            <a:ext cx="1391745" cy="348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60"/>
              </a:lnSpc>
              <a:spcBef>
                <a:spcPct val="0"/>
              </a:spcBef>
            </a:pPr>
            <a:r>
              <a:rPr lang="en-US" sz="2400" spc="33">
                <a:solidFill>
                  <a:srgbClr val="FFFFFF"/>
                </a:solidFill>
                <a:latin typeface="Le Jour Serif"/>
                <a:ea typeface="Le Jour Serif"/>
                <a:cs typeface="Le Jour Serif"/>
                <a:sym typeface="Le Jour Serif"/>
              </a:rPr>
              <a:t>BUTTON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57988" y="6657470"/>
            <a:ext cx="4470092" cy="13917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26"/>
              </a:lnSpc>
            </a:pPr>
            <a:r>
              <a:rPr lang="en-US" sz="180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Activador de Acción. Desencadena el evento Click que ejecuta la función de cálculo completa: conversión de datos, aplicación de fórmulas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622721" y="6127880"/>
            <a:ext cx="3239861" cy="348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60"/>
              </a:lnSpc>
              <a:spcBef>
                <a:spcPct val="0"/>
              </a:spcBef>
            </a:pPr>
            <a:r>
              <a:rPr lang="en-US" sz="2400" spc="33">
                <a:solidFill>
                  <a:srgbClr val="FFFFFF"/>
                </a:solidFill>
                <a:latin typeface="Le Jour Serif"/>
                <a:ea typeface="Le Jour Serif"/>
                <a:cs typeface="Le Jour Serif"/>
                <a:sym typeface="Le Jour Serif"/>
              </a:rPr>
              <a:t>GROUPBOX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5913633" y="6647945"/>
            <a:ext cx="4470092" cy="24490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26"/>
              </a:lnSpc>
            </a:pPr>
            <a:r>
              <a:rPr lang="en-US" sz="180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Organizador Visual. Se utiliza para agrupar lógicamente controles relacionados, como los RadioButton. Por ejemplo, se usaría un GroupBox titulado "Selección de Material" para contener las opciones Acero, Aluminio y Cobre.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1679697" y="6127880"/>
            <a:ext cx="3239861" cy="348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60"/>
              </a:lnSpc>
              <a:spcBef>
                <a:spcPct val="0"/>
              </a:spcBef>
            </a:pPr>
            <a:r>
              <a:rPr lang="en-US" sz="2400" spc="33">
                <a:solidFill>
                  <a:srgbClr val="FFFFFF"/>
                </a:solidFill>
                <a:latin typeface="Le Jour Serif"/>
                <a:ea typeface="Le Jour Serif"/>
                <a:cs typeface="Le Jour Serif"/>
                <a:sym typeface="Le Jour Serif"/>
              </a:rPr>
              <a:t>RADIOBUTTON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1169277" y="6649850"/>
            <a:ext cx="4470092" cy="13917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26"/>
              </a:lnSpc>
            </a:pPr>
            <a:r>
              <a:rPr lang="en-US" sz="180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Selección Exclusiva. Permite al usuario elegir solo una opción de un grupo. En tu proyecto, se usa para seleccionar el material (ej. Acero, Aluminio, Cobre)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graphicFrame>
        <p:nvGraphicFramePr>
          <p:cNvPr name="Object 3" id="3"/>
          <p:cNvGraphicFramePr/>
          <p:nvPr/>
        </p:nvGraphicFramePr>
        <p:xfrm>
          <a:off x="11106145" y="3461875"/>
          <a:ext cx="4937760" cy="8229600"/>
        </p:xfrm>
        <a:graphic>
          <a:graphicData uri="http://schemas.openxmlformats.org/presentationml/2006/ole">
            <p:oleObj imgW="6578600" imgH="9867900" r:id="rId4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  <p:sp>
        <p:nvSpPr>
          <p:cNvPr name="Freeform 4" id="4"/>
          <p:cNvSpPr/>
          <p:nvPr/>
        </p:nvSpPr>
        <p:spPr>
          <a:xfrm flipH="false" flipV="false" rot="0">
            <a:off x="622430" y="4105559"/>
            <a:ext cx="4478765" cy="4591992"/>
          </a:xfrm>
          <a:custGeom>
            <a:avLst/>
            <a:gdLst/>
            <a:ahLst/>
            <a:cxnLst/>
            <a:rect r="r" b="b" t="t" l="l"/>
            <a:pathLst>
              <a:path h="4591992" w="4478765">
                <a:moveTo>
                  <a:pt x="0" y="0"/>
                </a:moveTo>
                <a:lnTo>
                  <a:pt x="4478765" y="0"/>
                </a:lnTo>
                <a:lnTo>
                  <a:pt x="4478765" y="4591992"/>
                </a:lnTo>
                <a:lnTo>
                  <a:pt x="0" y="45919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162336" y="3632330"/>
            <a:ext cx="3693048" cy="6353822"/>
          </a:xfrm>
          <a:custGeom>
            <a:avLst/>
            <a:gdLst/>
            <a:ahLst/>
            <a:cxnLst/>
            <a:rect r="r" b="b" t="t" l="l"/>
            <a:pathLst>
              <a:path h="6353822" w="3693048">
                <a:moveTo>
                  <a:pt x="0" y="0"/>
                </a:moveTo>
                <a:lnTo>
                  <a:pt x="3693048" y="0"/>
                </a:lnTo>
                <a:lnTo>
                  <a:pt x="3693048" y="6353822"/>
                </a:lnTo>
                <a:lnTo>
                  <a:pt x="0" y="635382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604691"/>
            <a:ext cx="12811382" cy="8834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99"/>
              </a:lnSpc>
              <a:spcBef>
                <a:spcPct val="0"/>
              </a:spcBef>
            </a:pPr>
            <a:r>
              <a:rPr lang="en-US" sz="2891" spc="835">
                <a:solidFill>
                  <a:srgbClr val="FFFFFF"/>
                </a:solidFill>
                <a:latin typeface="Le Jour Serif"/>
                <a:ea typeface="Le Jour Serif"/>
                <a:cs typeface="Le Jour Serif"/>
                <a:sym typeface="Le Jour Serif"/>
              </a:rPr>
              <a:t>PASO 3: R</a:t>
            </a:r>
            <a:r>
              <a:rPr lang="en-US" sz="2891" spc="835" u="none">
                <a:solidFill>
                  <a:srgbClr val="FFFFFF"/>
                </a:solidFill>
                <a:latin typeface="Le Jour Serif"/>
                <a:ea typeface="Le Jour Serif"/>
                <a:cs typeface="Le Jour Serif"/>
                <a:sym typeface="Le Jour Serif"/>
              </a:rPr>
              <a:t>ENOMBRAR Y FIJAR PROPIEDADES IMPORTANTES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2422507"/>
            <a:ext cx="4470092" cy="10393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26"/>
              </a:lnSpc>
            </a:pPr>
            <a:r>
              <a:rPr lang="en-US" sz="180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Click derecho y se desplegara las opciones y escogeremos la opcion de propiedades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17143" y="2613720"/>
            <a:ext cx="4926498" cy="3901161"/>
          </a:xfrm>
          <a:custGeom>
            <a:avLst/>
            <a:gdLst/>
            <a:ahLst/>
            <a:cxnLst/>
            <a:rect r="r" b="b" t="t" l="l"/>
            <a:pathLst>
              <a:path h="3901161" w="4926498">
                <a:moveTo>
                  <a:pt x="0" y="0"/>
                </a:moveTo>
                <a:lnTo>
                  <a:pt x="4926498" y="0"/>
                </a:lnTo>
                <a:lnTo>
                  <a:pt x="4926498" y="3901162"/>
                </a:lnTo>
                <a:lnTo>
                  <a:pt x="0" y="39011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9618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552799" y="2613720"/>
            <a:ext cx="4346454" cy="3481452"/>
          </a:xfrm>
          <a:custGeom>
            <a:avLst/>
            <a:gdLst/>
            <a:ahLst/>
            <a:cxnLst/>
            <a:rect r="r" b="b" t="t" l="l"/>
            <a:pathLst>
              <a:path h="3481452" w="4346454">
                <a:moveTo>
                  <a:pt x="0" y="0"/>
                </a:moveTo>
                <a:lnTo>
                  <a:pt x="4346453" y="0"/>
                </a:lnTo>
                <a:lnTo>
                  <a:pt x="4346453" y="3481453"/>
                </a:lnTo>
                <a:lnTo>
                  <a:pt x="0" y="34814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804127" y="2903907"/>
            <a:ext cx="5718710" cy="4479187"/>
          </a:xfrm>
          <a:custGeom>
            <a:avLst/>
            <a:gdLst/>
            <a:ahLst/>
            <a:cxnLst/>
            <a:rect r="r" b="b" t="t" l="l"/>
            <a:pathLst>
              <a:path h="4479187" w="5718710">
                <a:moveTo>
                  <a:pt x="0" y="0"/>
                </a:moveTo>
                <a:lnTo>
                  <a:pt x="5718710" y="0"/>
                </a:lnTo>
                <a:lnTo>
                  <a:pt x="5718710" y="4479186"/>
                </a:lnTo>
                <a:lnTo>
                  <a:pt x="0" y="44791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476250"/>
            <a:ext cx="9229883" cy="11003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358"/>
              </a:lnSpc>
              <a:spcBef>
                <a:spcPct val="0"/>
              </a:spcBef>
            </a:pPr>
            <a:r>
              <a:rPr lang="en-US" sz="3601" spc="1040">
                <a:solidFill>
                  <a:srgbClr val="FFFFFF"/>
                </a:solidFill>
                <a:latin typeface="Le Jour Serif"/>
                <a:ea typeface="Le Jour Serif"/>
                <a:cs typeface="Le Jour Serif"/>
                <a:sym typeface="Le Jour Serif"/>
              </a:rPr>
              <a:t>PASO 4: </a:t>
            </a:r>
            <a:r>
              <a:rPr lang="en-US" sz="3601" spc="1040" u="none">
                <a:solidFill>
                  <a:srgbClr val="FFFFFF"/>
                </a:solidFill>
                <a:latin typeface="Le Jour Serif"/>
                <a:ea typeface="Le Jour Serif"/>
                <a:cs typeface="Le Jour Serif"/>
                <a:sym typeface="Le Jour Serif"/>
              </a:rPr>
              <a:t>CÓDIGOS COMPLETOS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099987" y="2444975"/>
            <a:ext cx="11301259" cy="5029060"/>
          </a:xfrm>
          <a:custGeom>
            <a:avLst/>
            <a:gdLst/>
            <a:ahLst/>
            <a:cxnLst/>
            <a:rect r="r" b="b" t="t" l="l"/>
            <a:pathLst>
              <a:path h="5029060" w="11301259">
                <a:moveTo>
                  <a:pt x="0" y="0"/>
                </a:moveTo>
                <a:lnTo>
                  <a:pt x="11301259" y="0"/>
                </a:lnTo>
                <a:lnTo>
                  <a:pt x="11301259" y="5029060"/>
                </a:lnTo>
                <a:lnTo>
                  <a:pt x="0" y="50290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1028700"/>
            <a:ext cx="12221073" cy="5478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58"/>
              </a:lnSpc>
            </a:pPr>
            <a:r>
              <a:rPr lang="en-US" sz="3601" spc="1040">
                <a:solidFill>
                  <a:srgbClr val="FFFFFF"/>
                </a:solidFill>
                <a:latin typeface="Le Jour Serif"/>
                <a:ea typeface="Le Jour Serif"/>
                <a:cs typeface="Le Jour Serif"/>
                <a:sym typeface="Le Jour Serif"/>
              </a:rPr>
              <a:t>PASO 5: PROBAR LA APLICACIÓN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629894" y="2778770"/>
            <a:ext cx="4470092" cy="6869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26"/>
              </a:lnSpc>
            </a:pPr>
            <a:r>
              <a:rPr lang="en-US" sz="180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Compila con Ctrl+Shift+B. Corrige errores de sintaxis si aparecen.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180146" y="2228758"/>
            <a:ext cx="684794" cy="441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9"/>
              </a:lnSpc>
            </a:pPr>
            <a:r>
              <a:rPr lang="en-US" sz="3000">
                <a:solidFill>
                  <a:srgbClr val="FFFFFF"/>
                </a:solidFill>
                <a:latin typeface="Le Jour Serif"/>
                <a:ea typeface="Le Jour Serif"/>
                <a:cs typeface="Le Jour Serif"/>
                <a:sym typeface="Le Jour Serif"/>
              </a:rPr>
              <a:t>1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629894" y="4808982"/>
            <a:ext cx="4470092" cy="3345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26"/>
              </a:lnSpc>
            </a:pPr>
            <a:r>
              <a:rPr lang="en-US" sz="180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Ejecuta con Ctrl+F5.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837749" y="4026067"/>
            <a:ext cx="684794" cy="441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9"/>
              </a:lnSpc>
            </a:pPr>
            <a:r>
              <a:rPr lang="en-US" sz="3000">
                <a:solidFill>
                  <a:srgbClr val="FFFFFF"/>
                </a:solidFill>
                <a:latin typeface="Le Jour Serif"/>
                <a:ea typeface="Le Jour Serif"/>
                <a:cs typeface="Le Jour Serif"/>
                <a:sym typeface="Le Jour Serif"/>
              </a:rPr>
              <a:t>2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548782" y="4395370"/>
            <a:ext cx="13190436" cy="1524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56"/>
              </a:lnSpc>
            </a:pPr>
            <a:r>
              <a:rPr lang="en-US" sz="10219" spc="1400">
                <a:solidFill>
                  <a:srgbClr val="FFFFFF"/>
                </a:solidFill>
                <a:latin typeface="Le Jour Serif"/>
                <a:ea typeface="Le Jour Serif"/>
                <a:cs typeface="Le Jour Serif"/>
                <a:sym typeface="Le Jour Serif"/>
              </a:rPr>
              <a:t>GRACIAS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DAG3m3_wfFE</dc:identifier>
  <dcterms:modified xsi:type="dcterms:W3CDTF">2011-08-01T06:04:30Z</dcterms:modified>
  <cp:revision>1</cp:revision>
  <dc:title>Presentación Propuesta Proyecto Corporativo Elegante Negro</dc:title>
</cp:coreProperties>
</file>