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Inter"/>
      <p:regular r:id="rId17"/>
    </p:embeddedFont>
    <p:embeddedFont>
      <p:font typeface="Inter"/>
      <p:regular r:id="rId18"/>
    </p:embeddedFont>
    <p:embeddedFont>
      <p:font typeface="Inter"/>
      <p:regular r:id="rId19"/>
    </p:embeddedFont>
    <p:embeddedFont>
      <p:font typeface="Inter"/>
      <p:regular r:id="rId20"/>
    </p:embeddedFont>
    <p:embeddedFont>
      <p:font typeface="Inter"/>
      <p:regular r:id="rId21"/>
    </p:embeddedFont>
    <p:embeddedFont>
      <p:font typeface="Inter"/>
      <p:regular r:id="rId22"/>
    </p:embeddedFont>
    <p:embeddedFont>
      <p:font typeface="Inter"/>
      <p:regular r:id="rId23"/>
    </p:embeddedFont>
    <p:embeddedFont>
      <p:font typeface="Inter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52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52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52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52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52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52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52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52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52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52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svg"/><Relationship Id="rId4" Type="http://schemas.openxmlformats.org/officeDocument/2006/relationships/image" Target="../media/image-10-4.png"/><Relationship Id="rId5" Type="http://schemas.openxmlformats.org/officeDocument/2006/relationships/image" Target="../media/image-10-5.png"/><Relationship Id="rId6" Type="http://schemas.openxmlformats.org/officeDocument/2006/relationships/image" Target="../media/image-10-6.svg"/><Relationship Id="rId7" Type="http://schemas.openxmlformats.org/officeDocument/2006/relationships/image" Target="../media/image-10-7.png"/><Relationship Id="rId8" Type="http://schemas.openxmlformats.org/officeDocument/2006/relationships/image" Target="../media/image-10-8.png"/><Relationship Id="rId9" Type="http://schemas.openxmlformats.org/officeDocument/2006/relationships/image" Target="../media/image-10-9.svg"/><Relationship Id="rId10" Type="http://schemas.openxmlformats.org/officeDocument/2006/relationships/image" Target="../media/image-10-10.png"/><Relationship Id="rId11" Type="http://schemas.openxmlformats.org/officeDocument/2006/relationships/image" Target="../media/image-10-11.png"/><Relationship Id="rId12" Type="http://schemas.openxmlformats.org/officeDocument/2006/relationships/image" Target="../media/image-10-12.svg"/><Relationship Id="rId13" Type="http://schemas.openxmlformats.org/officeDocument/2006/relationships/slideLayout" Target="../slideLayouts/slideLayout11.xml"/><Relationship Id="rId1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svg"/><Relationship Id="rId4" Type="http://schemas.openxmlformats.org/officeDocument/2006/relationships/image" Target="../media/image-9-4.png"/><Relationship Id="rId5" Type="http://schemas.openxmlformats.org/officeDocument/2006/relationships/image" Target="../media/image-9-5.svg"/><Relationship Id="rId6" Type="http://schemas.openxmlformats.org/officeDocument/2006/relationships/image" Target="../media/image-9-6.png"/><Relationship Id="rId7" Type="http://schemas.openxmlformats.org/officeDocument/2006/relationships/image" Target="../media/image-9-7.svg"/><Relationship Id="rId8" Type="http://schemas.openxmlformats.org/officeDocument/2006/relationships/slideLayout" Target="../slideLayouts/slideLayout10.xml"/><Relationship Id="rId9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439233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Análisis de Corriente Continua y Corriente Alterna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656296"/>
            <a:ext cx="7556421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Desarrollo de Aplicación para Cálculo de Parámetros Eléctricos</a:t>
            </a:r>
            <a:endParaRPr lang="en-US" sz="3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6660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Conclusión: Integrando Teoría y Práctica para la Ingeniería Eléctrica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2197418" y="330660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Dominio de CC y CA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797022"/>
            <a:ext cx="423886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Esencial para cualquier avance tecnológico.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24362" y="4059555"/>
            <a:ext cx="318968" cy="31896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597628" y="3488055"/>
            <a:ext cx="316134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Herramientas Digitales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597628" y="3978473"/>
            <a:ext cx="423898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Potencian el aprendizaje y la eficiencia.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86713" y="4059555"/>
            <a:ext cx="318968" cy="31896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597628" y="594062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Teoría y Práctica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597628" y="6431042"/>
            <a:ext cx="423898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Unidas para soluciones innovadoras.</a:t>
            </a:r>
            <a:endParaRPr lang="en-US" sz="17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86713" y="5721906"/>
            <a:ext cx="318968" cy="318968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2197418" y="594062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Explora y Aplica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93790" y="6431042"/>
            <a:ext cx="423886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Conocimientos en proyectos reales.</a:t>
            </a:r>
            <a:endParaRPr lang="en-US" sz="1750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24362" y="5721906"/>
            <a:ext cx="318968" cy="3189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93063"/>
            <a:ext cx="7556421" cy="1275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Corriente Continua (CC): Flujo Unidireccional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793790" y="2275046"/>
            <a:ext cx="3676174" cy="2528649"/>
          </a:xfrm>
          <a:prstGeom prst="roundRect">
            <a:avLst>
              <a:gd name="adj" fmla="val 4339"/>
            </a:avLst>
          </a:prstGeom>
          <a:solidFill>
            <a:srgbClr val="272525"/>
          </a:solidFill>
          <a:ln w="22860">
            <a:solidFill>
              <a:srgbClr val="2A1999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70930" y="2275046"/>
            <a:ext cx="91440" cy="2528649"/>
          </a:xfrm>
          <a:prstGeom prst="roundRect">
            <a:avLst>
              <a:gd name="adj" fmla="val 93767"/>
            </a:avLst>
          </a:prstGeom>
          <a:solidFill>
            <a:srgbClr val="2B0AFF"/>
          </a:solidFill>
          <a:ln/>
        </p:spPr>
      </p:sp>
      <p:sp>
        <p:nvSpPr>
          <p:cNvPr id="6" name="Text 3"/>
          <p:cNvSpPr/>
          <p:nvPr/>
        </p:nvSpPr>
        <p:spPr>
          <a:xfrm>
            <a:off x="1089303" y="2501979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Flujo Constante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1089303" y="2943225"/>
            <a:ext cx="3153728" cy="1633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Los electrones se mueven en una única dirección, generando un voltaje constante y estable, ideal para la alimentación de dispositivos sensibles.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4674037" y="2275046"/>
            <a:ext cx="3676174" cy="2528649"/>
          </a:xfrm>
          <a:prstGeom prst="roundRect">
            <a:avLst>
              <a:gd name="adj" fmla="val 4339"/>
            </a:avLst>
          </a:prstGeom>
          <a:solidFill>
            <a:srgbClr val="272525"/>
          </a:solidFill>
          <a:ln w="22860">
            <a:solidFill>
              <a:srgbClr val="2A1999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4651177" y="2275046"/>
            <a:ext cx="91440" cy="2528649"/>
          </a:xfrm>
          <a:prstGeom prst="roundRect">
            <a:avLst>
              <a:gd name="adj" fmla="val 93767"/>
            </a:avLst>
          </a:prstGeom>
          <a:solidFill>
            <a:srgbClr val="2B0AFF"/>
          </a:solidFill>
          <a:ln/>
        </p:spPr>
      </p:sp>
      <p:sp>
        <p:nvSpPr>
          <p:cNvPr id="10" name="Text 7"/>
          <p:cNvSpPr/>
          <p:nvPr/>
        </p:nvSpPr>
        <p:spPr>
          <a:xfrm>
            <a:off x="4969550" y="2501979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Fuentes Comunes</a:t>
            </a:r>
            <a:endParaRPr lang="en-US" sz="2000" dirty="0"/>
          </a:p>
        </p:txBody>
      </p:sp>
      <p:sp>
        <p:nvSpPr>
          <p:cNvPr id="11" name="Text 8"/>
          <p:cNvSpPr/>
          <p:nvPr/>
        </p:nvSpPr>
        <p:spPr>
          <a:xfrm>
            <a:off x="4969550" y="2943225"/>
            <a:ext cx="3153728" cy="1633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Es la energía producida por baterías, paneles solares y generadores específicos de CC. Es la base de muchos sistemas de energía renovable.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793790" y="5007769"/>
            <a:ext cx="3676174" cy="2528649"/>
          </a:xfrm>
          <a:prstGeom prst="roundRect">
            <a:avLst>
              <a:gd name="adj" fmla="val 4339"/>
            </a:avLst>
          </a:prstGeom>
          <a:solidFill>
            <a:srgbClr val="272525"/>
          </a:solidFill>
          <a:ln w="22860">
            <a:solidFill>
              <a:srgbClr val="2A1999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770930" y="5007769"/>
            <a:ext cx="91440" cy="2528649"/>
          </a:xfrm>
          <a:prstGeom prst="roundRect">
            <a:avLst>
              <a:gd name="adj" fmla="val 93767"/>
            </a:avLst>
          </a:prstGeom>
          <a:solidFill>
            <a:srgbClr val="2B0AFF"/>
          </a:solidFill>
          <a:ln/>
        </p:spPr>
      </p:sp>
      <p:sp>
        <p:nvSpPr>
          <p:cNvPr id="14" name="Text 11"/>
          <p:cNvSpPr/>
          <p:nvPr/>
        </p:nvSpPr>
        <p:spPr>
          <a:xfrm>
            <a:off x="1089303" y="5234702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Usos Estratégicos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1089303" y="5675948"/>
            <a:ext cx="3153728" cy="1633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Perfecta para la electrónica de precisión, almacenamiento de energía en baterías y sistemas de vehículos eléctricos, donde la estabilidad es crucial.</a:t>
            </a:r>
            <a:endParaRPr lang="en-U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6760" y="893683"/>
            <a:ext cx="7650480" cy="1200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Corriente Alterna (CA): Flujo Oscilante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746760" y="2382083"/>
            <a:ext cx="3729157" cy="2380893"/>
          </a:xfrm>
          <a:prstGeom prst="roundRect">
            <a:avLst>
              <a:gd name="adj" fmla="val 4609"/>
            </a:avLst>
          </a:prstGeom>
          <a:solidFill>
            <a:srgbClr val="272525"/>
          </a:solidFill>
          <a:ln w="22860">
            <a:solidFill>
              <a:srgbClr val="2A1999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23900" y="2382083"/>
            <a:ext cx="91440" cy="2380893"/>
          </a:xfrm>
          <a:prstGeom prst="roundRect">
            <a:avLst>
              <a:gd name="adj" fmla="val 88213"/>
            </a:avLst>
          </a:prstGeom>
          <a:solidFill>
            <a:srgbClr val="2B0AFF"/>
          </a:solidFill>
          <a:ln/>
        </p:spPr>
      </p:sp>
      <p:sp>
        <p:nvSpPr>
          <p:cNvPr id="6" name="Text 3"/>
          <p:cNvSpPr/>
          <p:nvPr/>
        </p:nvSpPr>
        <p:spPr>
          <a:xfrm>
            <a:off x="1030248" y="2596991"/>
            <a:ext cx="2424946" cy="300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Cambio de Dirección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1030248" y="3012162"/>
            <a:ext cx="3230761" cy="15359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Los electrones invierten su dirección periódicamente, siguiendo un patrón de onda sinusoidal. Esta característica permite su versatilidad.</a:t>
            </a:r>
            <a:endParaRPr lang="en-US" sz="1500" dirty="0"/>
          </a:p>
        </p:txBody>
      </p:sp>
      <p:sp>
        <p:nvSpPr>
          <p:cNvPr id="8" name="Shape 5"/>
          <p:cNvSpPr/>
          <p:nvPr/>
        </p:nvSpPr>
        <p:spPr>
          <a:xfrm>
            <a:off x="4667964" y="2382083"/>
            <a:ext cx="3729276" cy="2380893"/>
          </a:xfrm>
          <a:prstGeom prst="roundRect">
            <a:avLst>
              <a:gd name="adj" fmla="val 4609"/>
            </a:avLst>
          </a:prstGeom>
          <a:solidFill>
            <a:srgbClr val="272525"/>
          </a:solidFill>
          <a:ln w="22860">
            <a:solidFill>
              <a:srgbClr val="2A1999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4645104" y="2382083"/>
            <a:ext cx="91440" cy="2380893"/>
          </a:xfrm>
          <a:prstGeom prst="roundRect">
            <a:avLst>
              <a:gd name="adj" fmla="val 88213"/>
            </a:avLst>
          </a:prstGeom>
          <a:solidFill>
            <a:srgbClr val="2B0AFF"/>
          </a:solidFill>
          <a:ln/>
        </p:spPr>
      </p:sp>
      <p:sp>
        <p:nvSpPr>
          <p:cNvPr id="10" name="Text 7"/>
          <p:cNvSpPr/>
          <p:nvPr/>
        </p:nvSpPr>
        <p:spPr>
          <a:xfrm>
            <a:off x="4951452" y="2596991"/>
            <a:ext cx="2444829" cy="300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Generación Eficiente</a:t>
            </a:r>
            <a:endParaRPr lang="en-US" sz="1850" dirty="0"/>
          </a:p>
        </p:txBody>
      </p:sp>
      <p:sp>
        <p:nvSpPr>
          <p:cNvPr id="11" name="Text 8"/>
          <p:cNvSpPr/>
          <p:nvPr/>
        </p:nvSpPr>
        <p:spPr>
          <a:xfrm>
            <a:off x="4951452" y="3012162"/>
            <a:ext cx="3230880" cy="15359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Generada en grandes centrales eléctricas mediante alternadores, como los motores de inducción de Tesla, facilitando la producción masiva de energía.</a:t>
            </a:r>
            <a:endParaRPr lang="en-US" sz="1500" dirty="0"/>
          </a:p>
        </p:txBody>
      </p:sp>
      <p:sp>
        <p:nvSpPr>
          <p:cNvPr id="12" name="Shape 9"/>
          <p:cNvSpPr/>
          <p:nvPr/>
        </p:nvSpPr>
        <p:spPr>
          <a:xfrm>
            <a:off x="746760" y="4955024"/>
            <a:ext cx="3729157" cy="2380893"/>
          </a:xfrm>
          <a:prstGeom prst="roundRect">
            <a:avLst>
              <a:gd name="adj" fmla="val 4609"/>
            </a:avLst>
          </a:prstGeom>
          <a:solidFill>
            <a:srgbClr val="272525"/>
          </a:solidFill>
          <a:ln w="22860">
            <a:solidFill>
              <a:srgbClr val="2A1999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723900" y="4955024"/>
            <a:ext cx="91440" cy="2380893"/>
          </a:xfrm>
          <a:prstGeom prst="roundRect">
            <a:avLst>
              <a:gd name="adj" fmla="val 88213"/>
            </a:avLst>
          </a:prstGeom>
          <a:solidFill>
            <a:srgbClr val="2B0AFF"/>
          </a:solidFill>
          <a:ln/>
        </p:spPr>
      </p:sp>
      <p:sp>
        <p:nvSpPr>
          <p:cNvPr id="14" name="Text 11"/>
          <p:cNvSpPr/>
          <p:nvPr/>
        </p:nvSpPr>
        <p:spPr>
          <a:xfrm>
            <a:off x="1030248" y="5169932"/>
            <a:ext cx="2876788" cy="300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Ventajas de Transmisión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1030248" y="5585103"/>
            <a:ext cx="3230761" cy="15359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Su capacidad de ser transformada a diferentes voltajes con transformadores la hace ideal para la transmisión de energía a largas distancias con mínimas pérdidas.</a:t>
            </a:r>
            <a:endParaRPr lang="en-US" sz="15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3520" y="426958"/>
            <a:ext cx="9901833" cy="4852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800"/>
              </a:lnSpc>
              <a:buNone/>
            </a:pPr>
            <a:r>
              <a:rPr lang="en-US" sz="30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Representación Gráfica: CA Oscila, CC es Constante</a:t>
            </a:r>
            <a:endParaRPr lang="en-US" sz="30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3520" y="1319808"/>
            <a:ext cx="6582251" cy="658225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43520" y="8076724"/>
            <a:ext cx="6582251" cy="7450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 Corriente Alterna (CA) se visualiza como una onda sinusoidal, mostrando su constante cambio de polaridad y magnitud a lo largo del tiempo. Esta oscilación es clave para su eficiencia en la transmisión.</a:t>
            </a:r>
            <a:endParaRPr lang="en-US" sz="120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2248" y="1319808"/>
            <a:ext cx="6582251" cy="658225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512248" y="8076724"/>
            <a:ext cx="6582251" cy="7450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 Corriente Continua (CC) se representa como una línea recta, indicando un flujo de electrones unidireccional y un voltaje constante. Esta estabilidad es fundamental para dispositivos electrónicos delicados.</a:t>
            </a:r>
            <a:endParaRPr lang="en-US" sz="1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37949"/>
            <a:ext cx="7556421" cy="12049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Principios de Generación de CA y CC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793790" y="2232065"/>
            <a:ext cx="771168" cy="1727478"/>
          </a:xfrm>
          <a:prstGeom prst="roundRect">
            <a:avLst>
              <a:gd name="adj" fmla="val 360022"/>
            </a:avLst>
          </a:prstGeom>
          <a:solidFill>
            <a:srgbClr val="110080"/>
          </a:solidFill>
          <a:ln w="7620">
            <a:solidFill>
              <a:srgbClr val="2A1999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34772" y="2915007"/>
            <a:ext cx="289203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2250" dirty="0"/>
          </a:p>
        </p:txBody>
      </p:sp>
      <p:sp>
        <p:nvSpPr>
          <p:cNvPr id="6" name="Text 3"/>
          <p:cNvSpPr/>
          <p:nvPr/>
        </p:nvSpPr>
        <p:spPr>
          <a:xfrm>
            <a:off x="1757720" y="2424827"/>
            <a:ext cx="3779282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CA: Inducción Electromagnética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1757720" y="2841665"/>
            <a:ext cx="6592491" cy="92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 rotación de una espira en un campo magnético induce una fuerza electromotriz (fem) alterna, un principio fundamental descubierto por Faraday y aplicado por Tesla.</a:t>
            </a:r>
            <a:endParaRPr lang="en-US" sz="1500" dirty="0"/>
          </a:p>
        </p:txBody>
      </p:sp>
      <p:sp>
        <p:nvSpPr>
          <p:cNvPr id="8" name="Shape 5"/>
          <p:cNvSpPr/>
          <p:nvPr/>
        </p:nvSpPr>
        <p:spPr>
          <a:xfrm>
            <a:off x="793790" y="4152305"/>
            <a:ext cx="771168" cy="1419106"/>
          </a:xfrm>
          <a:prstGeom prst="roundRect">
            <a:avLst>
              <a:gd name="adj" fmla="val 360022"/>
            </a:avLst>
          </a:prstGeom>
          <a:solidFill>
            <a:srgbClr val="110080"/>
          </a:solidFill>
          <a:ln w="7620">
            <a:solidFill>
              <a:srgbClr val="2A1999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34772" y="4681061"/>
            <a:ext cx="289203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2250" dirty="0"/>
          </a:p>
        </p:txBody>
      </p:sp>
      <p:sp>
        <p:nvSpPr>
          <p:cNvPr id="10" name="Text 7"/>
          <p:cNvSpPr/>
          <p:nvPr/>
        </p:nvSpPr>
        <p:spPr>
          <a:xfrm>
            <a:off x="1757720" y="4345067"/>
            <a:ext cx="4065508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CC: Rectificación con Conmutador</a:t>
            </a:r>
            <a:endParaRPr lang="en-US" sz="1850" dirty="0"/>
          </a:p>
        </p:txBody>
      </p:sp>
      <p:sp>
        <p:nvSpPr>
          <p:cNvPr id="11" name="Text 8"/>
          <p:cNvSpPr/>
          <p:nvPr/>
        </p:nvSpPr>
        <p:spPr>
          <a:xfrm>
            <a:off x="1757720" y="4761905"/>
            <a:ext cx="6592491" cy="616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Los generadores de CC utilizan un conmutador para rectificar la fem alterna, transformándola en corriente continua para un flujo constante.</a:t>
            </a:r>
            <a:endParaRPr lang="en-US" sz="1500" dirty="0"/>
          </a:p>
        </p:txBody>
      </p:sp>
      <p:sp>
        <p:nvSpPr>
          <p:cNvPr id="12" name="Shape 9"/>
          <p:cNvSpPr/>
          <p:nvPr/>
        </p:nvSpPr>
        <p:spPr>
          <a:xfrm>
            <a:off x="793790" y="5764173"/>
            <a:ext cx="771168" cy="1727478"/>
          </a:xfrm>
          <a:prstGeom prst="roundRect">
            <a:avLst>
              <a:gd name="adj" fmla="val 360022"/>
            </a:avLst>
          </a:prstGeom>
          <a:solidFill>
            <a:srgbClr val="110080"/>
          </a:solidFill>
          <a:ln w="7620">
            <a:solidFill>
              <a:srgbClr val="2A1999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1034772" y="6447115"/>
            <a:ext cx="289203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</a:t>
            </a:r>
            <a:endParaRPr lang="en-US" sz="2250" dirty="0"/>
          </a:p>
        </p:txBody>
      </p:sp>
      <p:sp>
        <p:nvSpPr>
          <p:cNvPr id="14" name="Text 11"/>
          <p:cNvSpPr/>
          <p:nvPr/>
        </p:nvSpPr>
        <p:spPr>
          <a:xfrm>
            <a:off x="1757720" y="5956935"/>
            <a:ext cx="4169926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Hito Histórico: Máquina de Gramme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1757720" y="6373773"/>
            <a:ext cx="6592491" cy="92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 Máquina de Gramme (1860) fue un avance crucial, mejorada por Siemens, demostrando la viabilidad de generar CC a gran escala y sentando las bases para la ingeniería eléctrica moderna.</a:t>
            </a:r>
            <a:endParaRPr lang="en-US" sz="15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81965" y="378738"/>
            <a:ext cx="6456164" cy="430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50"/>
              </a:lnSpc>
              <a:buNone/>
            </a:pPr>
            <a:r>
              <a:rPr lang="en-US" sz="27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Aplicaciones y Ventajas Comparativas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481965" y="1153358"/>
            <a:ext cx="2253615" cy="2581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Corriente Alterna (CA)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481965" y="1549122"/>
            <a:ext cx="6665238" cy="2203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700"/>
              </a:lnSpc>
              <a:buSzPct val="100000"/>
              <a:buChar char="•"/>
            </a:pPr>
            <a:r>
              <a:rPr lang="en-US" sz="10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Transmisión de energía a gran escala</a:t>
            </a:r>
            <a:endParaRPr lang="en-US" sz="1050" dirty="0"/>
          </a:p>
        </p:txBody>
      </p:sp>
      <p:sp>
        <p:nvSpPr>
          <p:cNvPr id="5" name="Text 3"/>
          <p:cNvSpPr/>
          <p:nvPr/>
        </p:nvSpPr>
        <p:spPr>
          <a:xfrm>
            <a:off x="481965" y="1817608"/>
            <a:ext cx="6665238" cy="2203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700"/>
              </a:lnSpc>
              <a:buSzPct val="100000"/>
              <a:buChar char="•"/>
            </a:pPr>
            <a:r>
              <a:rPr lang="en-US" sz="10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Alimentación de electrodomésticos e iluminación</a:t>
            </a:r>
            <a:endParaRPr lang="en-US" sz="1050" dirty="0"/>
          </a:p>
        </p:txBody>
      </p:sp>
      <p:sp>
        <p:nvSpPr>
          <p:cNvPr id="6" name="Text 4"/>
          <p:cNvSpPr/>
          <p:nvPr/>
        </p:nvSpPr>
        <p:spPr>
          <a:xfrm>
            <a:off x="481965" y="2086094"/>
            <a:ext cx="6665238" cy="2203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700"/>
              </a:lnSpc>
              <a:buSzPct val="100000"/>
              <a:buChar char="•"/>
            </a:pPr>
            <a:r>
              <a:rPr lang="en-US" sz="10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Uso en maquinaria industrial y fábricas</a:t>
            </a:r>
            <a:endParaRPr lang="en-US" sz="1050" dirty="0"/>
          </a:p>
        </p:txBody>
      </p:sp>
      <p:sp>
        <p:nvSpPr>
          <p:cNvPr id="7" name="Text 5"/>
          <p:cNvSpPr/>
          <p:nvPr/>
        </p:nvSpPr>
        <p:spPr>
          <a:xfrm>
            <a:off x="481965" y="2354580"/>
            <a:ext cx="6665238" cy="2203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700"/>
              </a:lnSpc>
              <a:buSzPct val="100000"/>
              <a:buChar char="•"/>
            </a:pPr>
            <a:r>
              <a:rPr lang="en-US" sz="10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Facilidad de transformación de voltaje</a:t>
            </a:r>
            <a:endParaRPr lang="en-US" sz="1050" dirty="0"/>
          </a:p>
        </p:txBody>
      </p:sp>
      <p:pic>
        <p:nvPicPr>
          <p:cNvPr id="8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1965" y="2729865"/>
            <a:ext cx="6665238" cy="6665238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7490817" y="1153358"/>
            <a:ext cx="2430661" cy="2581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Corriente Continua (CC)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7490817" y="1549122"/>
            <a:ext cx="6665238" cy="2203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700"/>
              </a:lnSpc>
              <a:buSzPct val="100000"/>
              <a:buChar char="•"/>
            </a:pPr>
            <a:r>
              <a:rPr lang="en-US" sz="10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Dispositivos electrónicos portátiles</a:t>
            </a:r>
            <a:endParaRPr lang="en-US" sz="1050" dirty="0"/>
          </a:p>
        </p:txBody>
      </p:sp>
      <p:sp>
        <p:nvSpPr>
          <p:cNvPr id="11" name="Text 8"/>
          <p:cNvSpPr/>
          <p:nvPr/>
        </p:nvSpPr>
        <p:spPr>
          <a:xfrm>
            <a:off x="7490817" y="1817608"/>
            <a:ext cx="6665238" cy="2203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700"/>
              </a:lnSpc>
              <a:buSzPct val="100000"/>
              <a:buChar char="•"/>
            </a:pPr>
            <a:r>
              <a:rPr lang="en-US" sz="10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Vehículos eléctricos y sistemas solares</a:t>
            </a:r>
            <a:endParaRPr lang="en-US" sz="1050" dirty="0"/>
          </a:p>
        </p:txBody>
      </p:sp>
      <p:sp>
        <p:nvSpPr>
          <p:cNvPr id="12" name="Text 9"/>
          <p:cNvSpPr/>
          <p:nvPr/>
        </p:nvSpPr>
        <p:spPr>
          <a:xfrm>
            <a:off x="7490817" y="2086094"/>
            <a:ext cx="6665238" cy="2203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700"/>
              </a:lnSpc>
              <a:buSzPct val="100000"/>
              <a:buChar char="•"/>
            </a:pPr>
            <a:r>
              <a:rPr lang="en-US" sz="10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Almacenamiento en baterías</a:t>
            </a:r>
            <a:endParaRPr lang="en-US" sz="1050" dirty="0"/>
          </a:p>
        </p:txBody>
      </p:sp>
      <p:sp>
        <p:nvSpPr>
          <p:cNvPr id="13" name="Text 10"/>
          <p:cNvSpPr/>
          <p:nvPr/>
        </p:nvSpPr>
        <p:spPr>
          <a:xfrm>
            <a:off x="7490817" y="2354580"/>
            <a:ext cx="6665238" cy="2203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700"/>
              </a:lnSpc>
              <a:buSzPct val="100000"/>
              <a:buChar char="•"/>
            </a:pPr>
            <a:r>
              <a:rPr lang="en-US" sz="10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Mayor estabilidad y menor pérdida en distancias cortas</a:t>
            </a:r>
            <a:endParaRPr lang="en-US" sz="1050" dirty="0"/>
          </a:p>
        </p:txBody>
      </p:sp>
      <p:pic>
        <p:nvPicPr>
          <p:cNvPr id="1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0817" y="2729865"/>
            <a:ext cx="6665238" cy="666523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68855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2361" y="3311128"/>
            <a:ext cx="13045678" cy="13442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250"/>
              </a:lnSpc>
              <a:buNone/>
            </a:pPr>
            <a:r>
              <a:rPr lang="en-US" sz="42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Desarrollo de Aplicación para Cálculo de Parámetros Eléctricos</a:t>
            </a:r>
            <a:endParaRPr lang="en-US" sz="4200" dirty="0"/>
          </a:p>
        </p:txBody>
      </p:sp>
      <p:sp>
        <p:nvSpPr>
          <p:cNvPr id="4" name="Shape 1"/>
          <p:cNvSpPr/>
          <p:nvPr/>
        </p:nvSpPr>
        <p:spPr>
          <a:xfrm>
            <a:off x="792361" y="4977884"/>
            <a:ext cx="4205168" cy="2631281"/>
          </a:xfrm>
          <a:prstGeom prst="roundRect">
            <a:avLst>
              <a:gd name="adj" fmla="val 3433"/>
            </a:avLst>
          </a:prstGeom>
          <a:solidFill>
            <a:srgbClr val="110080"/>
          </a:solidFill>
          <a:ln w="7620">
            <a:solidFill>
              <a:srgbClr val="2A1999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15008" y="5200531"/>
            <a:ext cx="2701885" cy="335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Herramienta Integral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1015008" y="5665470"/>
            <a:ext cx="3759875" cy="13768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 aplicación permite calcular con precisión voltaje, corriente, potencia y factor de potencia, tanto en circuitos de CA como de CC.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5212556" y="4977884"/>
            <a:ext cx="4205168" cy="2631281"/>
          </a:xfrm>
          <a:prstGeom prst="roundRect">
            <a:avLst>
              <a:gd name="adj" fmla="val 3433"/>
            </a:avLst>
          </a:prstGeom>
          <a:solidFill>
            <a:srgbClr val="110080"/>
          </a:solidFill>
          <a:ln w="7620">
            <a:solidFill>
              <a:srgbClr val="2A1999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435203" y="5200531"/>
            <a:ext cx="2688550" cy="335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Análisis Avanzado</a:t>
            </a: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5435203" y="5665470"/>
            <a:ext cx="3759875" cy="1721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Incluye cálculos de valores pico y RMS, además de un análisis detallado de circuitos RLC en régimen permanente para una comprensión profunda.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9632752" y="4977884"/>
            <a:ext cx="4205288" cy="2631281"/>
          </a:xfrm>
          <a:prstGeom prst="roundRect">
            <a:avLst>
              <a:gd name="adj" fmla="val 3433"/>
            </a:avLst>
          </a:prstGeom>
          <a:solidFill>
            <a:srgbClr val="110080"/>
          </a:solidFill>
          <a:ln w="7620">
            <a:solidFill>
              <a:srgbClr val="2A1999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855398" y="5200531"/>
            <a:ext cx="2688550" cy="335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Soporte Práctico</a:t>
            </a:r>
            <a:endParaRPr lang="en-US" sz="2100" dirty="0"/>
          </a:p>
        </p:txBody>
      </p:sp>
      <p:sp>
        <p:nvSpPr>
          <p:cNvPr id="12" name="Text 9"/>
          <p:cNvSpPr/>
          <p:nvPr/>
        </p:nvSpPr>
        <p:spPr>
          <a:xfrm>
            <a:off x="9855398" y="5665470"/>
            <a:ext cx="3759994" cy="1721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Facilita el diseño, el diagnóstico y la resolución de problemas en sistemas eléctricos reales, ofreciendo una solución eficiente para profesionales y estudiantes.</a:t>
            </a:r>
            <a:endParaRPr lang="en-US" sz="16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13053" y="481727"/>
            <a:ext cx="10512504" cy="492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850"/>
              </a:lnSpc>
              <a:buNone/>
            </a:pPr>
            <a:r>
              <a:rPr lang="en-US" sz="31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Ejemplo Práctico: Cálculo en Circuito RLC Serie con CA</a:t>
            </a:r>
            <a:endParaRPr lang="en-US" sz="31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3053" y="1388150"/>
            <a:ext cx="7099816" cy="709981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893969" y="1368504"/>
            <a:ext cx="1970723" cy="2462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Entrada de Datos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8893969" y="1772364"/>
            <a:ext cx="5130879" cy="5043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 ingresan los valores de resistencia (R), inductancia (L), capacitancia (C) y la frecuencia (f) de la fuente de CA.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8893969" y="2434352"/>
            <a:ext cx="2000488" cy="2462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Salida de Resultados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8893969" y="2838212"/>
            <a:ext cx="5130879" cy="2521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950"/>
              </a:lnSpc>
              <a:buSzPct val="100000"/>
              <a:buChar char="•"/>
            </a:pPr>
            <a:r>
              <a:rPr lang="en-US" sz="12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Impedancia total (Z)</a:t>
            </a:r>
            <a:endParaRPr lang="en-US" sz="1200" dirty="0"/>
          </a:p>
        </p:txBody>
      </p:sp>
      <p:sp>
        <p:nvSpPr>
          <p:cNvPr id="8" name="Text 5"/>
          <p:cNvSpPr/>
          <p:nvPr/>
        </p:nvSpPr>
        <p:spPr>
          <a:xfrm>
            <a:off x="8893969" y="3145512"/>
            <a:ext cx="5130879" cy="2521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950"/>
              </a:lnSpc>
              <a:buSzPct val="100000"/>
              <a:buChar char="•"/>
            </a:pPr>
            <a:r>
              <a:rPr lang="en-US" sz="12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Corriente eficaz (I_rms)</a:t>
            </a:r>
            <a:endParaRPr lang="en-US" sz="1200" dirty="0"/>
          </a:p>
        </p:txBody>
      </p:sp>
      <p:sp>
        <p:nvSpPr>
          <p:cNvPr id="9" name="Text 6"/>
          <p:cNvSpPr/>
          <p:nvPr/>
        </p:nvSpPr>
        <p:spPr>
          <a:xfrm>
            <a:off x="8893969" y="3452813"/>
            <a:ext cx="5130879" cy="2521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950"/>
              </a:lnSpc>
              <a:buSzPct val="100000"/>
              <a:buChar char="•"/>
            </a:pPr>
            <a:r>
              <a:rPr lang="en-US" sz="12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Ángulo de fase (φ)</a:t>
            </a:r>
            <a:endParaRPr lang="en-US" sz="1200" dirty="0"/>
          </a:p>
        </p:txBody>
      </p:sp>
      <p:sp>
        <p:nvSpPr>
          <p:cNvPr id="10" name="Text 7"/>
          <p:cNvSpPr/>
          <p:nvPr/>
        </p:nvSpPr>
        <p:spPr>
          <a:xfrm>
            <a:off x="8893969" y="3760113"/>
            <a:ext cx="5130879" cy="2521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950"/>
              </a:lnSpc>
              <a:buSzPct val="100000"/>
              <a:buChar char="•"/>
            </a:pPr>
            <a:r>
              <a:rPr lang="en-US" sz="12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Potencia activa (P) y reactiva (Q)</a:t>
            </a:r>
            <a:endParaRPr lang="en-US" sz="1200" dirty="0"/>
          </a:p>
        </p:txBody>
      </p:sp>
      <p:sp>
        <p:nvSpPr>
          <p:cNvPr id="11" name="Text 8"/>
          <p:cNvSpPr/>
          <p:nvPr/>
        </p:nvSpPr>
        <p:spPr>
          <a:xfrm>
            <a:off x="8893969" y="4154091"/>
            <a:ext cx="5130879" cy="5043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 aplicación visualiza la onda y presenta resultados numéricos claros, facilitando la interpretación.</a:t>
            </a:r>
            <a:endParaRPr lang="en-US" sz="1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77108"/>
            <a:ext cx="7092077" cy="673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300"/>
              </a:lnSpc>
              <a:buNone/>
            </a:pPr>
            <a:r>
              <a:rPr lang="en-US" sz="42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Beneficios de la Aplicación</a:t>
            </a:r>
            <a:endParaRPr lang="en-US" sz="4200" dirty="0"/>
          </a:p>
        </p:txBody>
      </p:sp>
      <p:sp>
        <p:nvSpPr>
          <p:cNvPr id="4" name="Shape 1"/>
          <p:cNvSpPr/>
          <p:nvPr/>
        </p:nvSpPr>
        <p:spPr>
          <a:xfrm>
            <a:off x="6495693" y="1996797"/>
            <a:ext cx="215384" cy="1262896"/>
          </a:xfrm>
          <a:prstGeom prst="roundRect">
            <a:avLst>
              <a:gd name="adj" fmla="val 42020"/>
            </a:avLst>
          </a:prstGeom>
          <a:solidFill>
            <a:srgbClr val="110080"/>
          </a:solidFill>
          <a:ln w="7620">
            <a:solidFill>
              <a:srgbClr val="2A1999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280190" y="1855470"/>
            <a:ext cx="646390" cy="646390"/>
          </a:xfrm>
          <a:prstGeom prst="roundRect">
            <a:avLst>
              <a:gd name="adj" fmla="val 70731"/>
            </a:avLst>
          </a:prstGeom>
          <a:solidFill>
            <a:srgbClr val="110080"/>
          </a:solidFill>
          <a:ln w="7620">
            <a:solidFill>
              <a:srgbClr val="2A1999"/>
            </a:solidFill>
            <a:prstDash val="solid"/>
          </a:ln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1757" y="2017038"/>
            <a:ext cx="323136" cy="32313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141964" y="1889046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Ahorro de Tiempo</a:t>
            </a:r>
            <a:endParaRPr lang="en-US" sz="2100" dirty="0"/>
          </a:p>
        </p:txBody>
      </p:sp>
      <p:sp>
        <p:nvSpPr>
          <p:cNvPr id="8" name="Text 4"/>
          <p:cNvSpPr/>
          <p:nvPr/>
        </p:nvSpPr>
        <p:spPr>
          <a:xfrm>
            <a:off x="7141964" y="2354818"/>
            <a:ext cx="6694646" cy="689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Automatiza cálculos complejos, liberando tiempo valioso para el análisis y la toma de decisiones críticas en proyectos eléctricos.</a:t>
            </a:r>
            <a:endParaRPr lang="en-US" sz="1650" dirty="0"/>
          </a:p>
        </p:txBody>
      </p:sp>
      <p:sp>
        <p:nvSpPr>
          <p:cNvPr id="9" name="Shape 5"/>
          <p:cNvSpPr/>
          <p:nvPr/>
        </p:nvSpPr>
        <p:spPr>
          <a:xfrm>
            <a:off x="6818828" y="3798332"/>
            <a:ext cx="215384" cy="1607701"/>
          </a:xfrm>
          <a:prstGeom prst="roundRect">
            <a:avLst>
              <a:gd name="adj" fmla="val 42020"/>
            </a:avLst>
          </a:prstGeom>
          <a:solidFill>
            <a:srgbClr val="110080"/>
          </a:solidFill>
          <a:ln w="7620">
            <a:solidFill>
              <a:srgbClr val="2A1999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6603325" y="3657005"/>
            <a:ext cx="646390" cy="646390"/>
          </a:xfrm>
          <a:prstGeom prst="roundRect">
            <a:avLst>
              <a:gd name="adj" fmla="val 70731"/>
            </a:avLst>
          </a:prstGeom>
          <a:solidFill>
            <a:srgbClr val="110080"/>
          </a:solidFill>
          <a:ln w="7620">
            <a:solidFill>
              <a:srgbClr val="2A1999"/>
            </a:solidFill>
            <a:prstDash val="solid"/>
          </a:ln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64893" y="3818573"/>
            <a:ext cx="323136" cy="323136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7465100" y="3690580"/>
            <a:ext cx="4007882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Apoyo Educativo y Profesional</a:t>
            </a:r>
            <a:endParaRPr lang="en-US" sz="2100" dirty="0"/>
          </a:p>
        </p:txBody>
      </p:sp>
      <p:sp>
        <p:nvSpPr>
          <p:cNvPr id="13" name="Text 8"/>
          <p:cNvSpPr/>
          <p:nvPr/>
        </p:nvSpPr>
        <p:spPr>
          <a:xfrm>
            <a:off x="7465100" y="4156353"/>
            <a:ext cx="6371511" cy="103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Una herramienta invaluable para estudiantes que consolidan conocimientos y para ingenieros que requieren eficiencia en el diseño y mantenimiento de sistemas.</a:t>
            </a:r>
            <a:endParaRPr lang="en-US" sz="1650" dirty="0"/>
          </a:p>
        </p:txBody>
      </p:sp>
      <p:sp>
        <p:nvSpPr>
          <p:cNvPr id="14" name="Shape 9"/>
          <p:cNvSpPr/>
          <p:nvPr/>
        </p:nvSpPr>
        <p:spPr>
          <a:xfrm>
            <a:off x="7142083" y="5944672"/>
            <a:ext cx="215384" cy="1607701"/>
          </a:xfrm>
          <a:prstGeom prst="roundRect">
            <a:avLst>
              <a:gd name="adj" fmla="val 42020"/>
            </a:avLst>
          </a:prstGeom>
          <a:solidFill>
            <a:srgbClr val="110080"/>
          </a:solidFill>
          <a:ln w="7620">
            <a:solidFill>
              <a:srgbClr val="2A1999"/>
            </a:solidFill>
            <a:prstDash val="solid"/>
          </a:ln>
        </p:spPr>
      </p:sp>
      <p:sp>
        <p:nvSpPr>
          <p:cNvPr id="15" name="Shape 10"/>
          <p:cNvSpPr/>
          <p:nvPr/>
        </p:nvSpPr>
        <p:spPr>
          <a:xfrm>
            <a:off x="6926580" y="5803344"/>
            <a:ext cx="646390" cy="646390"/>
          </a:xfrm>
          <a:prstGeom prst="roundRect">
            <a:avLst>
              <a:gd name="adj" fmla="val 70731"/>
            </a:avLst>
          </a:prstGeom>
          <a:solidFill>
            <a:srgbClr val="110080"/>
          </a:solidFill>
          <a:ln w="7620">
            <a:solidFill>
              <a:srgbClr val="2A1999"/>
            </a:solidFill>
            <a:prstDash val="solid"/>
          </a:ln>
        </p:spPr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88148" y="5964912"/>
            <a:ext cx="323136" cy="323136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7788354" y="5836920"/>
            <a:ext cx="306824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E5E0D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Comprensión Mejorada</a:t>
            </a:r>
            <a:endParaRPr lang="en-US" sz="2100" dirty="0"/>
          </a:p>
        </p:txBody>
      </p:sp>
      <p:sp>
        <p:nvSpPr>
          <p:cNvPr id="18" name="Text 12"/>
          <p:cNvSpPr/>
          <p:nvPr/>
        </p:nvSpPr>
        <p:spPr>
          <a:xfrm>
            <a:off x="7788354" y="6302693"/>
            <a:ext cx="6048256" cy="103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E5E0D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Transforma conceptos teóricos abstractos en aplicaciones prácticas, promoviendo una comprensión más profunda y aplicable de la ingeniería eléctrica.</a:t>
            </a:r>
            <a:endParaRPr lang="en-US" sz="16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2025-12-20T17:09:03Z</dcterms:created>
  <dcterms:modified xsi:type="dcterms:W3CDTF">2025-12-20T17:09:03Z</dcterms:modified>
</cp:coreProperties>
</file>