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notesMasterIdLst>
    <p:notesMasterId r:id="rId14"/>
  </p:notesMasterIdLst>
  <p:sldSz cx="14630400" cy="8229600"/>
  <p:notesSz cx="8229600" cy="14630400"/>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0-1.png"/><Relationship Id="rId3"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1-1.png"/><Relationship Id="rId3"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2-1.png"/><Relationship Id="rId3"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3-1.png"/><Relationship Id="rId3"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2-1.png"/><Relationship Id="rId3"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3-1.png"/><Relationship Id="rId3"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4-1.png"/><Relationship Id="rId3"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5-1.png"/><Relationship Id="rId3"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6-1.png"/><Relationship Id="rId3"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7-1.png"/><Relationship Id="rId3"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8-1.png"/><Relationship Id="rId3"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9-1.png"/><Relationship Id="rId3"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C0C"/>
          </a:solidFill>
          <a:ln/>
        </p:spPr>
      </p:sp>
      <p:sp>
        <p:nvSpPr>
          <p:cNvPr id="3" name="Shape 1"/>
          <p:cNvSpPr/>
          <p:nvPr/>
        </p:nvSpPr>
        <p:spPr>
          <a:xfrm>
            <a:off x="0" y="0"/>
            <a:ext cx="14630400" cy="8229600"/>
          </a:xfrm>
          <a:prstGeom prst="rect">
            <a:avLst/>
          </a:prstGeom>
          <a:solidFill>
            <a:srgbClr val="272525"/>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C0C"/>
          </a:solidFill>
          <a:ln/>
        </p:spPr>
      </p:sp>
      <p:sp>
        <p:nvSpPr>
          <p:cNvPr id="3" name="Shape 1"/>
          <p:cNvSpPr/>
          <p:nvPr/>
        </p:nvSpPr>
        <p:spPr>
          <a:xfrm>
            <a:off x="0" y="0"/>
            <a:ext cx="14630400" cy="8229600"/>
          </a:xfrm>
          <a:prstGeom prst="rect">
            <a:avLst/>
          </a:prstGeom>
          <a:solidFill>
            <a:srgbClr val="272525"/>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C0C"/>
          </a:solidFill>
          <a:ln/>
        </p:spPr>
      </p:sp>
      <p:sp>
        <p:nvSpPr>
          <p:cNvPr id="3" name="Shape 1"/>
          <p:cNvSpPr/>
          <p:nvPr/>
        </p:nvSpPr>
        <p:spPr>
          <a:xfrm>
            <a:off x="0" y="0"/>
            <a:ext cx="14630400" cy="8229600"/>
          </a:xfrm>
          <a:prstGeom prst="rect">
            <a:avLst/>
          </a:prstGeom>
          <a:solidFill>
            <a:srgbClr val="272525"/>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C0C"/>
          </a:solidFill>
          <a:ln/>
        </p:spPr>
      </p:sp>
      <p:sp>
        <p:nvSpPr>
          <p:cNvPr id="3" name="Shape 1"/>
          <p:cNvSpPr/>
          <p:nvPr/>
        </p:nvSpPr>
        <p:spPr>
          <a:xfrm>
            <a:off x="0" y="0"/>
            <a:ext cx="14630400" cy="8229600"/>
          </a:xfrm>
          <a:prstGeom prst="rect">
            <a:avLst/>
          </a:prstGeom>
          <a:solidFill>
            <a:srgbClr val="272525"/>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C0C"/>
          </a:solidFill>
          <a:ln/>
        </p:spPr>
      </p:sp>
      <p:sp>
        <p:nvSpPr>
          <p:cNvPr id="3" name="Shape 1"/>
          <p:cNvSpPr/>
          <p:nvPr/>
        </p:nvSpPr>
        <p:spPr>
          <a:xfrm>
            <a:off x="0" y="0"/>
            <a:ext cx="14630400" cy="8229600"/>
          </a:xfrm>
          <a:prstGeom prst="rect">
            <a:avLst/>
          </a:prstGeom>
          <a:solidFill>
            <a:srgbClr val="272525"/>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C0C"/>
          </a:solidFill>
          <a:ln/>
        </p:spPr>
      </p:sp>
      <p:sp>
        <p:nvSpPr>
          <p:cNvPr id="3" name="Shape 1"/>
          <p:cNvSpPr/>
          <p:nvPr/>
        </p:nvSpPr>
        <p:spPr>
          <a:xfrm>
            <a:off x="0" y="0"/>
            <a:ext cx="14630400" cy="8229600"/>
          </a:xfrm>
          <a:prstGeom prst="rect">
            <a:avLst/>
          </a:prstGeom>
          <a:solidFill>
            <a:srgbClr val="272525"/>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C0C"/>
          </a:solidFill>
          <a:ln/>
        </p:spPr>
      </p:sp>
      <p:sp>
        <p:nvSpPr>
          <p:cNvPr id="3" name="Shape 1"/>
          <p:cNvSpPr/>
          <p:nvPr/>
        </p:nvSpPr>
        <p:spPr>
          <a:xfrm>
            <a:off x="0" y="0"/>
            <a:ext cx="14630400" cy="8229600"/>
          </a:xfrm>
          <a:prstGeom prst="rect">
            <a:avLst/>
          </a:prstGeom>
          <a:solidFill>
            <a:srgbClr val="272525"/>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C0C"/>
          </a:solidFill>
          <a:ln/>
        </p:spPr>
      </p:sp>
      <p:sp>
        <p:nvSpPr>
          <p:cNvPr id="3" name="Shape 1"/>
          <p:cNvSpPr/>
          <p:nvPr/>
        </p:nvSpPr>
        <p:spPr>
          <a:xfrm>
            <a:off x="0" y="0"/>
            <a:ext cx="14630400" cy="8229600"/>
          </a:xfrm>
          <a:prstGeom prst="rect">
            <a:avLst/>
          </a:prstGeom>
          <a:solidFill>
            <a:srgbClr val="272525"/>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C0C"/>
          </a:solidFill>
          <a:ln/>
        </p:spPr>
      </p:sp>
      <p:sp>
        <p:nvSpPr>
          <p:cNvPr id="3" name="Shape 1"/>
          <p:cNvSpPr/>
          <p:nvPr/>
        </p:nvSpPr>
        <p:spPr>
          <a:xfrm>
            <a:off x="0" y="0"/>
            <a:ext cx="14630400" cy="8229600"/>
          </a:xfrm>
          <a:prstGeom prst="rect">
            <a:avLst/>
          </a:prstGeom>
          <a:solidFill>
            <a:srgbClr val="272525"/>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C0C"/>
          </a:solidFill>
          <a:ln/>
        </p:spPr>
      </p:sp>
      <p:sp>
        <p:nvSpPr>
          <p:cNvPr id="3" name="Shape 1"/>
          <p:cNvSpPr/>
          <p:nvPr/>
        </p:nvSpPr>
        <p:spPr>
          <a:xfrm>
            <a:off x="0" y="0"/>
            <a:ext cx="14630400" cy="8229600"/>
          </a:xfrm>
          <a:prstGeom prst="rect">
            <a:avLst/>
          </a:prstGeom>
          <a:solidFill>
            <a:srgbClr val="272525"/>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C0C"/>
          </a:solidFill>
          <a:ln/>
        </p:spPr>
      </p:sp>
      <p:sp>
        <p:nvSpPr>
          <p:cNvPr id="3" name="Shape 1"/>
          <p:cNvSpPr/>
          <p:nvPr/>
        </p:nvSpPr>
        <p:spPr>
          <a:xfrm>
            <a:off x="0" y="0"/>
            <a:ext cx="14630400" cy="8229600"/>
          </a:xfrm>
          <a:prstGeom prst="rect">
            <a:avLst/>
          </a:prstGeom>
          <a:solidFill>
            <a:srgbClr val="272525"/>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C0C0C"/>
          </a:solidFill>
          <a:ln/>
        </p:spPr>
      </p:sp>
      <p:sp>
        <p:nvSpPr>
          <p:cNvPr id="3" name="Shape 1"/>
          <p:cNvSpPr/>
          <p:nvPr/>
        </p:nvSpPr>
        <p:spPr>
          <a:xfrm>
            <a:off x="0" y="0"/>
            <a:ext cx="14630400" cy="8229600"/>
          </a:xfrm>
          <a:prstGeom prst="rect">
            <a:avLst/>
          </a:prstGeom>
          <a:solidFill>
            <a:srgbClr val="272525"/>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svg"/><Relationship Id="rId3" Type="http://schemas.openxmlformats.org/officeDocument/2006/relationships/image" Target="../media/image-11-3.png"/><Relationship Id="rId4" Type="http://schemas.openxmlformats.org/officeDocument/2006/relationships/image" Target="../media/image-11-4.svg"/><Relationship Id="rId5" Type="http://schemas.openxmlformats.org/officeDocument/2006/relationships/image" Target="../media/image-11-5.png"/><Relationship Id="rId6" Type="http://schemas.openxmlformats.org/officeDocument/2006/relationships/image" Target="../media/image-11-6.svg"/><Relationship Id="rId7" Type="http://schemas.openxmlformats.org/officeDocument/2006/relationships/image" Target="../media/image-11-7.png"/><Relationship Id="rId8" Type="http://schemas.openxmlformats.org/officeDocument/2006/relationships/slideLayout" Target="../slideLayouts/slideLayout12.xml"/><Relationship Id="rId9"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3.xml"/><Relationship Id="rId3"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slideLayout" Target="../slideLayouts/slideLayout4.xm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8.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0.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2400776"/>
            <a:ext cx="7556421" cy="1860233"/>
          </a:xfrm>
          <a:prstGeom prst="rect">
            <a:avLst/>
          </a:prstGeom>
          <a:noFill/>
          <a:ln/>
        </p:spPr>
        <p:txBody>
          <a:bodyPr wrap="square" lIns="0" tIns="0" rIns="0" bIns="0" rtlCol="0" anchor="t"/>
          <a:lstStyle/>
          <a:p>
            <a:pPr algn="l" indent="0" marL="0">
              <a:lnSpc>
                <a:spcPts val="4850"/>
              </a:lnSpc>
              <a:buNone/>
            </a:pPr>
            <a:r>
              <a:rPr lang="en-US" sz="3900" b="1" dirty="0">
                <a:solidFill>
                  <a:srgbClr val="FFFFFF"/>
                </a:solidFill>
                <a:latin typeface="Inter Bold" pitchFamily="34" charset="0"/>
                <a:ea typeface="Inter Bold" pitchFamily="34" charset="-122"/>
                <a:cs typeface="Inter Bold" pitchFamily="34" charset="-120"/>
              </a:rPr>
              <a:t>Implementación de una Pila en C++ con Punteros y POO en Visual Studio 2022</a:t>
            </a:r>
            <a:endParaRPr lang="en-US" sz="3900" dirty="0"/>
          </a:p>
        </p:txBody>
      </p:sp>
      <p:sp>
        <p:nvSpPr>
          <p:cNvPr id="4" name="Text 1"/>
          <p:cNvSpPr/>
          <p:nvPr/>
        </p:nvSpPr>
        <p:spPr>
          <a:xfrm>
            <a:off x="6280190" y="4558665"/>
            <a:ext cx="7556421" cy="1270159"/>
          </a:xfrm>
          <a:prstGeom prst="rect">
            <a:avLst/>
          </a:prstGeom>
          <a:noFill/>
          <a:ln/>
        </p:spPr>
        <p:txBody>
          <a:bodyPr wrap="square" lIns="0" tIns="0" rIns="0" bIns="0" rtlCol="0" anchor="t"/>
          <a:lstStyle/>
          <a:p>
            <a:pPr algn="l" indent="0" marL="0">
              <a:lnSpc>
                <a:spcPts val="2500"/>
              </a:lnSpc>
              <a:buNone/>
            </a:pPr>
            <a:r>
              <a:rPr lang="en-US" sz="1550" dirty="0">
                <a:solidFill>
                  <a:srgbClr val="E5E0DF"/>
                </a:solidFill>
                <a:latin typeface="Inter" pitchFamily="34" charset="0"/>
                <a:ea typeface="Inter" pitchFamily="34" charset="-122"/>
                <a:cs typeface="Inter" pitchFamily="34" charset="-120"/>
              </a:rPr>
              <a:t>Una guía completa para dominar la estructura de datos más fundamental en programación: la pila. Aprenderemos cómo implementarla desde cero utilizando punteros y programación orientada a objetos en el entorno profesional de Visual Studio 2022.</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396835" y="316468"/>
            <a:ext cx="5764054" cy="310158"/>
          </a:xfrm>
          <a:prstGeom prst="rect">
            <a:avLst/>
          </a:prstGeom>
          <a:noFill/>
          <a:ln/>
        </p:spPr>
        <p:txBody>
          <a:bodyPr wrap="none" lIns="0" tIns="0" rIns="0" bIns="0" rtlCol="0" anchor="t"/>
          <a:lstStyle/>
          <a:p>
            <a:pPr algn="l" indent="0" marL="0">
              <a:lnSpc>
                <a:spcPts val="2400"/>
              </a:lnSpc>
              <a:buNone/>
            </a:pPr>
            <a:r>
              <a:rPr lang="en-US" sz="1950" b="1" dirty="0">
                <a:solidFill>
                  <a:srgbClr val="FFFFFF"/>
                </a:solidFill>
                <a:latin typeface="Inter Bold" pitchFamily="34" charset="0"/>
                <a:ea typeface="Inter Bold" pitchFamily="34" charset="-122"/>
                <a:cs typeface="Inter Bold" pitchFamily="34" charset="-120"/>
              </a:rPr>
              <a:t>Punteros en C++: Control Directo de la Memoria</a:t>
            </a:r>
            <a:endParaRPr lang="en-US" sz="1950" dirty="0"/>
          </a:p>
        </p:txBody>
      </p:sp>
      <p:sp>
        <p:nvSpPr>
          <p:cNvPr id="3" name="Text 1"/>
          <p:cNvSpPr/>
          <p:nvPr/>
        </p:nvSpPr>
        <p:spPr>
          <a:xfrm>
            <a:off x="396835" y="824984"/>
            <a:ext cx="13836729" cy="158591"/>
          </a:xfrm>
          <a:prstGeom prst="rect">
            <a:avLst/>
          </a:prstGeom>
          <a:noFill/>
          <a:ln/>
        </p:spPr>
        <p:txBody>
          <a:bodyPr wrap="none" lIns="0" tIns="0" rIns="0" bIns="0" rtlCol="0" anchor="t"/>
          <a:lstStyle/>
          <a:p>
            <a:pPr algn="l" indent="0" marL="0">
              <a:lnSpc>
                <a:spcPts val="1250"/>
              </a:lnSpc>
              <a:buNone/>
            </a:pPr>
            <a:r>
              <a:rPr lang="en-US" sz="750" dirty="0">
                <a:solidFill>
                  <a:srgbClr val="E5E0DF"/>
                </a:solidFill>
                <a:latin typeface="Inter" pitchFamily="34" charset="0"/>
                <a:ea typeface="Inter" pitchFamily="34" charset="-122"/>
                <a:cs typeface="Inter" pitchFamily="34" charset="-120"/>
              </a:rPr>
              <a:t>Los punteros son variables fundamentales en C++ que almacenan </a:t>
            </a:r>
            <a:pPr algn="l" indent="0" marL="0">
              <a:lnSpc>
                <a:spcPts val="1250"/>
              </a:lnSpc>
              <a:buNone/>
            </a:pPr>
            <a:r>
              <a:rPr lang="en-US" sz="750" b="1" dirty="0">
                <a:solidFill>
                  <a:srgbClr val="E5E0DF"/>
                </a:solidFill>
                <a:latin typeface="Inter" pitchFamily="34" charset="0"/>
                <a:ea typeface="Inter" pitchFamily="34" charset="-122"/>
                <a:cs typeface="Inter" pitchFamily="34" charset="-120"/>
              </a:rPr>
              <a:t>direcciones de memoria</a:t>
            </a:r>
            <a:pPr algn="l" indent="0" marL="0">
              <a:lnSpc>
                <a:spcPts val="1250"/>
              </a:lnSpc>
              <a:buNone/>
            </a:pPr>
            <a:r>
              <a:rPr lang="en-US" sz="750" dirty="0">
                <a:solidFill>
                  <a:srgbClr val="E5E0DF"/>
                </a:solidFill>
                <a:latin typeface="Inter" pitchFamily="34" charset="0"/>
                <a:ea typeface="Inter" pitchFamily="34" charset="-122"/>
                <a:cs typeface="Inter" pitchFamily="34" charset="-120"/>
              </a:rPr>
              <a:t>, no valores directos. Permiten una manipulación de bajo nivel de la memoria, esencial para la gestión dinámica de recursos y la optimización del rendimiento.</a:t>
            </a:r>
            <a:endParaRPr lang="en-US" sz="750" dirty="0"/>
          </a:p>
        </p:txBody>
      </p:sp>
      <p:sp>
        <p:nvSpPr>
          <p:cNvPr id="4" name="Shape 2"/>
          <p:cNvSpPr/>
          <p:nvPr/>
        </p:nvSpPr>
        <p:spPr>
          <a:xfrm>
            <a:off x="396835" y="1095137"/>
            <a:ext cx="4546044" cy="903923"/>
          </a:xfrm>
          <a:prstGeom prst="roundRect">
            <a:avLst>
              <a:gd name="adj" fmla="val 4611"/>
            </a:avLst>
          </a:prstGeom>
          <a:solidFill>
            <a:srgbClr val="110080"/>
          </a:solidFill>
          <a:ln w="7620">
            <a:solidFill>
              <a:srgbClr val="2A1999"/>
            </a:solidFill>
            <a:prstDash val="solid"/>
          </a:ln>
        </p:spPr>
      </p:sp>
      <p:sp>
        <p:nvSpPr>
          <p:cNvPr id="5" name="Text 3"/>
          <p:cNvSpPr/>
          <p:nvPr/>
        </p:nvSpPr>
        <p:spPr>
          <a:xfrm>
            <a:off x="503634" y="1201936"/>
            <a:ext cx="1240393" cy="155019"/>
          </a:xfrm>
          <a:prstGeom prst="rect">
            <a:avLst/>
          </a:prstGeom>
          <a:noFill/>
          <a:ln/>
        </p:spPr>
        <p:txBody>
          <a:bodyPr wrap="none" lIns="0" tIns="0" rIns="0" bIns="0" rtlCol="0" anchor="t"/>
          <a:lstStyle/>
          <a:p>
            <a:pPr algn="l" indent="0" marL="0">
              <a:lnSpc>
                <a:spcPts val="1200"/>
              </a:lnSpc>
              <a:buNone/>
            </a:pPr>
            <a:r>
              <a:rPr lang="en-US" sz="950" b="1" dirty="0">
                <a:solidFill>
                  <a:srgbClr val="E5E0DF"/>
                </a:solidFill>
                <a:latin typeface="Inter Bold" pitchFamily="34" charset="0"/>
                <a:ea typeface="Inter Bold" pitchFamily="34" charset="-122"/>
                <a:cs typeface="Inter Bold" pitchFamily="34" charset="-120"/>
              </a:rPr>
              <a:t>Concepto Clave</a:t>
            </a:r>
            <a:endParaRPr lang="en-US" sz="950" dirty="0"/>
          </a:p>
        </p:txBody>
      </p:sp>
      <p:sp>
        <p:nvSpPr>
          <p:cNvPr id="6" name="Text 4"/>
          <p:cNvSpPr/>
          <p:nvPr/>
        </p:nvSpPr>
        <p:spPr>
          <a:xfrm>
            <a:off x="503634" y="1416487"/>
            <a:ext cx="4332446" cy="317183"/>
          </a:xfrm>
          <a:prstGeom prst="rect">
            <a:avLst/>
          </a:prstGeom>
          <a:noFill/>
          <a:ln/>
        </p:spPr>
        <p:txBody>
          <a:bodyPr wrap="square" lIns="0" tIns="0" rIns="0" bIns="0" rtlCol="0" anchor="t"/>
          <a:lstStyle/>
          <a:p>
            <a:pPr algn="l" indent="0" marL="0">
              <a:lnSpc>
                <a:spcPts val="1250"/>
              </a:lnSpc>
              <a:buNone/>
            </a:pPr>
            <a:r>
              <a:rPr lang="en-US" sz="750" dirty="0">
                <a:solidFill>
                  <a:srgbClr val="E5E0DF"/>
                </a:solidFill>
                <a:latin typeface="Inter" pitchFamily="34" charset="0"/>
                <a:ea typeface="Inter" pitchFamily="34" charset="-122"/>
                <a:cs typeface="Inter" pitchFamily="34" charset="-120"/>
              </a:rPr>
              <a:t>Un puntero "apunta" a la ubicación de otra variable en la memoria RAM, permitiendo acceder o modificar su contenido indirectamente.</a:t>
            </a:r>
            <a:endParaRPr lang="en-US" sz="750" dirty="0"/>
          </a:p>
        </p:txBody>
      </p:sp>
      <p:sp>
        <p:nvSpPr>
          <p:cNvPr id="7" name="Shape 5"/>
          <p:cNvSpPr/>
          <p:nvPr/>
        </p:nvSpPr>
        <p:spPr>
          <a:xfrm>
            <a:off x="5042059" y="1095137"/>
            <a:ext cx="4546163" cy="903923"/>
          </a:xfrm>
          <a:prstGeom prst="roundRect">
            <a:avLst>
              <a:gd name="adj" fmla="val 4611"/>
            </a:avLst>
          </a:prstGeom>
          <a:solidFill>
            <a:srgbClr val="110080"/>
          </a:solidFill>
          <a:ln w="7620">
            <a:solidFill>
              <a:srgbClr val="2A1999"/>
            </a:solidFill>
            <a:prstDash val="solid"/>
          </a:ln>
        </p:spPr>
      </p:sp>
      <p:sp>
        <p:nvSpPr>
          <p:cNvPr id="8" name="Text 6"/>
          <p:cNvSpPr/>
          <p:nvPr/>
        </p:nvSpPr>
        <p:spPr>
          <a:xfrm>
            <a:off x="5148858" y="1201936"/>
            <a:ext cx="1240393" cy="155019"/>
          </a:xfrm>
          <a:prstGeom prst="rect">
            <a:avLst/>
          </a:prstGeom>
          <a:noFill/>
          <a:ln/>
        </p:spPr>
        <p:txBody>
          <a:bodyPr wrap="none" lIns="0" tIns="0" rIns="0" bIns="0" rtlCol="0" anchor="t"/>
          <a:lstStyle/>
          <a:p>
            <a:pPr algn="l" indent="0" marL="0">
              <a:lnSpc>
                <a:spcPts val="1200"/>
              </a:lnSpc>
              <a:buNone/>
            </a:pPr>
            <a:r>
              <a:rPr lang="en-US" sz="950" b="1" dirty="0">
                <a:solidFill>
                  <a:srgbClr val="E5E0DF"/>
                </a:solidFill>
                <a:latin typeface="Inter Bold" pitchFamily="34" charset="0"/>
                <a:ea typeface="Inter Bold" pitchFamily="34" charset="-122"/>
                <a:cs typeface="Inter Bold" pitchFamily="34" charset="-120"/>
              </a:rPr>
              <a:t>Declaración y Uso</a:t>
            </a:r>
            <a:endParaRPr lang="en-US" sz="950" dirty="0"/>
          </a:p>
        </p:txBody>
      </p:sp>
      <p:sp>
        <p:nvSpPr>
          <p:cNvPr id="9" name="Text 7"/>
          <p:cNvSpPr/>
          <p:nvPr/>
        </p:nvSpPr>
        <p:spPr>
          <a:xfrm>
            <a:off x="5148858" y="1416487"/>
            <a:ext cx="4332565" cy="317183"/>
          </a:xfrm>
          <a:prstGeom prst="rect">
            <a:avLst/>
          </a:prstGeom>
          <a:noFill/>
          <a:ln/>
        </p:spPr>
        <p:txBody>
          <a:bodyPr wrap="square" lIns="0" tIns="0" rIns="0" bIns="0" rtlCol="0" anchor="t"/>
          <a:lstStyle/>
          <a:p>
            <a:pPr algn="l" indent="0" marL="0">
              <a:lnSpc>
                <a:spcPts val="1250"/>
              </a:lnSpc>
              <a:buNone/>
            </a:pPr>
            <a:r>
              <a:rPr lang="en-US" sz="750" dirty="0">
                <a:solidFill>
                  <a:srgbClr val="E5E0DF"/>
                </a:solidFill>
                <a:latin typeface="Inter" pitchFamily="34" charset="0"/>
                <a:ea typeface="Inter" pitchFamily="34" charset="-122"/>
                <a:cs typeface="Inter" pitchFamily="34" charset="-120"/>
              </a:rPr>
              <a:t>Se declaran con un asterisco (</a:t>
            </a:r>
            <a:pPr algn="l" indent="0" marL="0">
              <a:lnSpc>
                <a:spcPts val="1250"/>
              </a:lnSpc>
              <a:buNone/>
            </a:pPr>
            <a:r>
              <a:rPr lang="en-US" sz="750" dirty="0">
                <a:solidFill>
                  <a:srgbClr val="E5E0DF"/>
                </a:solidFill>
                <a:highlight>
                  <a:srgbClr val="343232"/>
                </a:highlight>
                <a:latin typeface="Consolas" pitchFamily="34" charset="0"/>
                <a:ea typeface="Consolas" pitchFamily="34" charset="-122"/>
                <a:cs typeface="Consolas" pitchFamily="34" charset="-120"/>
              </a:rPr>
              <a:t>int* p;</a:t>
            </a:r>
            <a:pPr algn="l" indent="0" marL="0">
              <a:lnSpc>
                <a:spcPts val="1250"/>
              </a:lnSpc>
              <a:buNone/>
            </a:pPr>
            <a:r>
              <a:rPr lang="en-US" sz="750" dirty="0">
                <a:solidFill>
                  <a:srgbClr val="E5E0DF"/>
                </a:solidFill>
                <a:latin typeface="Inter" pitchFamily="34" charset="0"/>
                <a:ea typeface="Inter" pitchFamily="34" charset="-122"/>
                <a:cs typeface="Inter" pitchFamily="34" charset="-120"/>
              </a:rPr>
              <a:t>) y se les asigna una dirección con </a:t>
            </a:r>
            <a:pPr algn="l" indent="0" marL="0">
              <a:lnSpc>
                <a:spcPts val="1250"/>
              </a:lnSpc>
              <a:buNone/>
            </a:pPr>
            <a:r>
              <a:rPr lang="en-US" sz="750" dirty="0">
                <a:solidFill>
                  <a:srgbClr val="E5E0DF"/>
                </a:solidFill>
                <a:highlight>
                  <a:srgbClr val="343232"/>
                </a:highlight>
                <a:latin typeface="Consolas" pitchFamily="34" charset="0"/>
                <a:ea typeface="Consolas" pitchFamily="34" charset="-122"/>
                <a:cs typeface="Consolas" pitchFamily="34" charset="-120"/>
              </a:rPr>
              <a:t>&amp;</a:t>
            </a:r>
            <a:pPr algn="l" indent="0" marL="0">
              <a:lnSpc>
                <a:spcPts val="1250"/>
              </a:lnSpc>
              <a:buNone/>
            </a:pPr>
            <a:r>
              <a:rPr lang="en-US" sz="750" dirty="0">
                <a:solidFill>
                  <a:srgbClr val="E5E0DF"/>
                </a:solidFill>
                <a:latin typeface="Inter" pitchFamily="34" charset="0"/>
                <a:ea typeface="Inter" pitchFamily="34" charset="-122"/>
                <a:cs typeface="Inter" pitchFamily="34" charset="-120"/>
              </a:rPr>
              <a:t> (</a:t>
            </a:r>
            <a:pPr algn="l" indent="0" marL="0">
              <a:lnSpc>
                <a:spcPts val="1250"/>
              </a:lnSpc>
              <a:buNone/>
            </a:pPr>
            <a:r>
              <a:rPr lang="en-US" sz="750" dirty="0">
                <a:solidFill>
                  <a:srgbClr val="E5E0DF"/>
                </a:solidFill>
                <a:highlight>
                  <a:srgbClr val="343232"/>
                </a:highlight>
                <a:latin typeface="Consolas" pitchFamily="34" charset="0"/>
                <a:ea typeface="Consolas" pitchFamily="34" charset="-122"/>
                <a:cs typeface="Consolas" pitchFamily="34" charset="-120"/>
              </a:rPr>
              <a:t>p = &amp;variable;</a:t>
            </a:r>
            <a:pPr algn="l" indent="0" marL="0">
              <a:lnSpc>
                <a:spcPts val="1250"/>
              </a:lnSpc>
              <a:buNone/>
            </a:pPr>
            <a:r>
              <a:rPr lang="en-US" sz="750" dirty="0">
                <a:solidFill>
                  <a:srgbClr val="E5E0DF"/>
                </a:solidFill>
                <a:latin typeface="Inter" pitchFamily="34" charset="0"/>
                <a:ea typeface="Inter" pitchFamily="34" charset="-122"/>
                <a:cs typeface="Inter" pitchFamily="34" charset="-120"/>
              </a:rPr>
              <a:t>). El operador </a:t>
            </a:r>
            <a:pPr algn="l" indent="0" marL="0">
              <a:lnSpc>
                <a:spcPts val="1250"/>
              </a:lnSpc>
              <a:buNone/>
            </a:pPr>
            <a:r>
              <a:rPr lang="en-US" sz="750" dirty="0">
                <a:solidFill>
                  <a:srgbClr val="E5E0DF"/>
                </a:solidFill>
                <a:highlight>
                  <a:srgbClr val="343232"/>
                </a:highlight>
                <a:latin typeface="Consolas" pitchFamily="34" charset="0"/>
                <a:ea typeface="Consolas" pitchFamily="34" charset="-122"/>
                <a:cs typeface="Consolas" pitchFamily="34" charset="-120"/>
              </a:rPr>
              <a:t>*</a:t>
            </a:r>
            <a:pPr algn="l" indent="0" marL="0">
              <a:lnSpc>
                <a:spcPts val="1250"/>
              </a:lnSpc>
              <a:buNone/>
            </a:pPr>
            <a:r>
              <a:rPr lang="en-US" sz="750" dirty="0">
                <a:solidFill>
                  <a:srgbClr val="E5E0DF"/>
                </a:solidFill>
                <a:latin typeface="Inter" pitchFamily="34" charset="0"/>
                <a:ea typeface="Inter" pitchFamily="34" charset="-122"/>
                <a:cs typeface="Inter" pitchFamily="34" charset="-120"/>
              </a:rPr>
              <a:t> se usa para desreferenciar, accediendo al valor.</a:t>
            </a:r>
            <a:endParaRPr lang="en-US" sz="750" dirty="0"/>
          </a:p>
        </p:txBody>
      </p:sp>
      <p:sp>
        <p:nvSpPr>
          <p:cNvPr id="10" name="Shape 8"/>
          <p:cNvSpPr/>
          <p:nvPr/>
        </p:nvSpPr>
        <p:spPr>
          <a:xfrm>
            <a:off x="9687401" y="1095137"/>
            <a:ext cx="4546163" cy="903923"/>
          </a:xfrm>
          <a:prstGeom prst="roundRect">
            <a:avLst>
              <a:gd name="adj" fmla="val 4611"/>
            </a:avLst>
          </a:prstGeom>
          <a:solidFill>
            <a:srgbClr val="110080"/>
          </a:solidFill>
          <a:ln w="7620">
            <a:solidFill>
              <a:srgbClr val="2A1999"/>
            </a:solidFill>
            <a:prstDash val="solid"/>
          </a:ln>
        </p:spPr>
      </p:sp>
      <p:sp>
        <p:nvSpPr>
          <p:cNvPr id="11" name="Text 9"/>
          <p:cNvSpPr/>
          <p:nvPr/>
        </p:nvSpPr>
        <p:spPr>
          <a:xfrm>
            <a:off x="9794200" y="1201936"/>
            <a:ext cx="1240393" cy="155019"/>
          </a:xfrm>
          <a:prstGeom prst="rect">
            <a:avLst/>
          </a:prstGeom>
          <a:noFill/>
          <a:ln/>
        </p:spPr>
        <p:txBody>
          <a:bodyPr wrap="none" lIns="0" tIns="0" rIns="0" bIns="0" rtlCol="0" anchor="t"/>
          <a:lstStyle/>
          <a:p>
            <a:pPr algn="l" indent="0" marL="0">
              <a:lnSpc>
                <a:spcPts val="1200"/>
              </a:lnSpc>
              <a:buNone/>
            </a:pPr>
            <a:r>
              <a:rPr lang="en-US" sz="950" b="1" dirty="0">
                <a:solidFill>
                  <a:srgbClr val="E5E0DF"/>
                </a:solidFill>
                <a:latin typeface="Inter Bold" pitchFamily="34" charset="0"/>
                <a:ea typeface="Inter Bold" pitchFamily="34" charset="-122"/>
                <a:cs typeface="Inter Bold" pitchFamily="34" charset="-120"/>
              </a:rPr>
              <a:t>Aritmética</a:t>
            </a:r>
            <a:endParaRPr lang="en-US" sz="950" dirty="0"/>
          </a:p>
        </p:txBody>
      </p:sp>
      <p:sp>
        <p:nvSpPr>
          <p:cNvPr id="12" name="Text 10"/>
          <p:cNvSpPr/>
          <p:nvPr/>
        </p:nvSpPr>
        <p:spPr>
          <a:xfrm>
            <a:off x="9794200" y="1416487"/>
            <a:ext cx="4332565" cy="475774"/>
          </a:xfrm>
          <a:prstGeom prst="rect">
            <a:avLst/>
          </a:prstGeom>
          <a:noFill/>
          <a:ln/>
        </p:spPr>
        <p:txBody>
          <a:bodyPr wrap="square" lIns="0" tIns="0" rIns="0" bIns="0" rtlCol="0" anchor="t"/>
          <a:lstStyle/>
          <a:p>
            <a:pPr algn="l" indent="0" marL="0">
              <a:lnSpc>
                <a:spcPts val="1250"/>
              </a:lnSpc>
              <a:buNone/>
            </a:pPr>
            <a:r>
              <a:rPr lang="en-US" sz="750" dirty="0">
                <a:solidFill>
                  <a:srgbClr val="E5E0DF"/>
                </a:solidFill>
                <a:latin typeface="Inter" pitchFamily="34" charset="0"/>
                <a:ea typeface="Inter" pitchFamily="34" charset="-122"/>
                <a:cs typeface="Inter" pitchFamily="34" charset="-120"/>
              </a:rPr>
              <a:t>Permite mover el puntero a través de bloques de memoria. Al sumar o restar un entero, el puntero avanza o retrocede por un número de bytes equivalente al tamaño del tipo de dato que apunta.</a:t>
            </a:r>
            <a:endParaRPr lang="en-US" sz="750" dirty="0"/>
          </a:p>
        </p:txBody>
      </p:sp>
      <p:pic>
        <p:nvPicPr>
          <p:cNvPr id="13" name="Image 0" descr="preencoded.png">    </p:cNvPr>
          <p:cNvPicPr>
            <a:picLocks noChangeAspect="1"/>
          </p:cNvPicPr>
          <p:nvPr/>
        </p:nvPicPr>
        <p:blipFill>
          <a:blip r:embed="rId1"/>
          <a:stretch>
            <a:fillRect/>
          </a:stretch>
        </p:blipFill>
        <p:spPr>
          <a:xfrm>
            <a:off x="396835" y="2110621"/>
            <a:ext cx="7542014" cy="5160288"/>
          </a:xfrm>
          <a:prstGeom prst="rect">
            <a:avLst/>
          </a:prstGeom>
        </p:spPr>
      </p:pic>
      <p:sp>
        <p:nvSpPr>
          <p:cNvPr id="14" name="Text 11"/>
          <p:cNvSpPr/>
          <p:nvPr/>
        </p:nvSpPr>
        <p:spPr>
          <a:xfrm>
            <a:off x="396835" y="7419737"/>
            <a:ext cx="3457456" cy="185976"/>
          </a:xfrm>
          <a:prstGeom prst="rect">
            <a:avLst/>
          </a:prstGeom>
          <a:noFill/>
          <a:ln/>
        </p:spPr>
        <p:txBody>
          <a:bodyPr wrap="none" lIns="0" tIns="0" rIns="0" bIns="0" rtlCol="0" anchor="t"/>
          <a:lstStyle/>
          <a:p>
            <a:pPr algn="l" indent="0" marL="0">
              <a:lnSpc>
                <a:spcPts val="1450"/>
              </a:lnSpc>
              <a:buNone/>
            </a:pPr>
            <a:r>
              <a:rPr lang="en-US" sz="1150" b="1" dirty="0">
                <a:solidFill>
                  <a:srgbClr val="FFFFFF"/>
                </a:solidFill>
                <a:latin typeface="Inter Bold" pitchFamily="34" charset="0"/>
                <a:ea typeface="Inter Bold" pitchFamily="34" charset="-122"/>
                <a:cs typeface="Inter Bold" pitchFamily="34" charset="-120"/>
              </a:rPr>
              <a:t>Importancia en la Gestión Dinámica de Memoria</a:t>
            </a:r>
            <a:endParaRPr lang="en-US" sz="1150" dirty="0"/>
          </a:p>
        </p:txBody>
      </p:sp>
      <p:sp>
        <p:nvSpPr>
          <p:cNvPr id="15" name="Text 12"/>
          <p:cNvSpPr/>
          <p:nvPr/>
        </p:nvSpPr>
        <p:spPr>
          <a:xfrm>
            <a:off x="396835" y="7754541"/>
            <a:ext cx="13836729" cy="158591"/>
          </a:xfrm>
          <a:prstGeom prst="rect">
            <a:avLst/>
          </a:prstGeom>
          <a:noFill/>
          <a:ln/>
        </p:spPr>
        <p:txBody>
          <a:bodyPr wrap="none" lIns="0" tIns="0" rIns="0" bIns="0" rtlCol="0" anchor="t"/>
          <a:lstStyle/>
          <a:p>
            <a:pPr algn="l" indent="0" marL="0">
              <a:lnSpc>
                <a:spcPts val="1250"/>
              </a:lnSpc>
              <a:buNone/>
            </a:pPr>
            <a:r>
              <a:rPr lang="en-US" sz="750" dirty="0">
                <a:solidFill>
                  <a:srgbClr val="E5E0DF"/>
                </a:solidFill>
                <a:latin typeface="Inter" pitchFamily="34" charset="0"/>
                <a:ea typeface="Inter" pitchFamily="34" charset="-122"/>
                <a:cs typeface="Inter" pitchFamily="34" charset="-120"/>
              </a:rPr>
              <a:t>Los punteros son indispensables para trabajar con memoria asignada y liberada en tiempo de ejecución mediante los operadores </a:t>
            </a:r>
            <a:pPr algn="l" indent="0" marL="0">
              <a:lnSpc>
                <a:spcPts val="1250"/>
              </a:lnSpc>
              <a:buNone/>
            </a:pPr>
            <a:r>
              <a:rPr lang="en-US" sz="750" dirty="0">
                <a:solidFill>
                  <a:srgbClr val="E5E0DF"/>
                </a:solidFill>
                <a:highlight>
                  <a:srgbClr val="343232"/>
                </a:highlight>
                <a:latin typeface="Consolas" pitchFamily="34" charset="0"/>
                <a:ea typeface="Consolas" pitchFamily="34" charset="-122"/>
                <a:cs typeface="Consolas" pitchFamily="34" charset="-120"/>
              </a:rPr>
              <a:t>new</a:t>
            </a:r>
            <a:pPr algn="l" indent="0" marL="0">
              <a:lnSpc>
                <a:spcPts val="1250"/>
              </a:lnSpc>
              <a:buNone/>
            </a:pPr>
            <a:r>
              <a:rPr lang="en-US" sz="750" dirty="0">
                <a:solidFill>
                  <a:srgbClr val="E5E0DF"/>
                </a:solidFill>
                <a:latin typeface="Inter" pitchFamily="34" charset="0"/>
                <a:ea typeface="Inter" pitchFamily="34" charset="-122"/>
                <a:cs typeface="Inter" pitchFamily="34" charset="-120"/>
              </a:rPr>
              <a:t> y </a:t>
            </a:r>
            <a:pPr algn="l" indent="0" marL="0">
              <a:lnSpc>
                <a:spcPts val="1250"/>
              </a:lnSpc>
              <a:buNone/>
            </a:pPr>
            <a:r>
              <a:rPr lang="en-US" sz="750" dirty="0">
                <a:solidFill>
                  <a:srgbClr val="E5E0DF"/>
                </a:solidFill>
                <a:highlight>
                  <a:srgbClr val="343232"/>
                </a:highlight>
                <a:latin typeface="Consolas" pitchFamily="34" charset="0"/>
                <a:ea typeface="Consolas" pitchFamily="34" charset="-122"/>
                <a:cs typeface="Consolas" pitchFamily="34" charset="-120"/>
              </a:rPr>
              <a:t>delete</a:t>
            </a:r>
            <a:pPr algn="l" indent="0" marL="0">
              <a:lnSpc>
                <a:spcPts val="1250"/>
              </a:lnSpc>
              <a:buNone/>
            </a:pPr>
            <a:r>
              <a:rPr lang="en-US" sz="750" dirty="0">
                <a:solidFill>
                  <a:srgbClr val="E5E0DF"/>
                </a:solidFill>
                <a:latin typeface="Inter" pitchFamily="34" charset="0"/>
                <a:ea typeface="Inter" pitchFamily="34" charset="-122"/>
                <a:cs typeface="Inter" pitchFamily="34" charset="-120"/>
              </a:rPr>
              <a:t>. Esto permite a los programas adaptarse a diferentes volúmenes de datos y gestionar recursos eficientemente.</a:t>
            </a:r>
            <a:endParaRPr lang="en-US" sz="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396835" y="272891"/>
            <a:ext cx="5289113" cy="310158"/>
          </a:xfrm>
          <a:prstGeom prst="rect">
            <a:avLst/>
          </a:prstGeom>
          <a:noFill/>
          <a:ln/>
        </p:spPr>
        <p:txBody>
          <a:bodyPr wrap="none" lIns="0" tIns="0" rIns="0" bIns="0" rtlCol="0" anchor="t"/>
          <a:lstStyle/>
          <a:p>
            <a:pPr algn="l" indent="0" marL="0">
              <a:lnSpc>
                <a:spcPts val="2400"/>
              </a:lnSpc>
              <a:buNone/>
            </a:pPr>
            <a:r>
              <a:rPr lang="en-US" sz="1950" b="1" dirty="0">
                <a:solidFill>
                  <a:srgbClr val="FFFFFF"/>
                </a:solidFill>
                <a:latin typeface="Inter Bold" pitchFamily="34" charset="0"/>
                <a:ea typeface="Inter Bold" pitchFamily="34" charset="-122"/>
                <a:cs typeface="Inter Bold" pitchFamily="34" charset="-120"/>
              </a:rPr>
              <a:t>Visual Studio 2022: El IDE Potente para C++</a:t>
            </a:r>
            <a:endParaRPr lang="en-US" sz="1950" dirty="0"/>
          </a:p>
        </p:txBody>
      </p:sp>
      <p:sp>
        <p:nvSpPr>
          <p:cNvPr id="3" name="Text 1"/>
          <p:cNvSpPr/>
          <p:nvPr/>
        </p:nvSpPr>
        <p:spPr>
          <a:xfrm>
            <a:off x="396835" y="781407"/>
            <a:ext cx="13836729" cy="317183"/>
          </a:xfrm>
          <a:prstGeom prst="rect">
            <a:avLst/>
          </a:prstGeom>
          <a:noFill/>
          <a:ln/>
        </p:spPr>
        <p:txBody>
          <a:bodyPr wrap="square" lIns="0" tIns="0" rIns="0" bIns="0" rtlCol="0" anchor="t"/>
          <a:lstStyle/>
          <a:p>
            <a:pPr algn="l" indent="0" marL="0">
              <a:lnSpc>
                <a:spcPts val="1250"/>
              </a:lnSpc>
              <a:buNone/>
            </a:pPr>
            <a:r>
              <a:rPr lang="en-US" sz="750" dirty="0">
                <a:solidFill>
                  <a:srgbClr val="E5E0DF"/>
                </a:solidFill>
                <a:latin typeface="Inter" pitchFamily="34" charset="0"/>
                <a:ea typeface="Inter" pitchFamily="34" charset="-122"/>
                <a:cs typeface="Inter" pitchFamily="34" charset="-120"/>
              </a:rPr>
              <a:t>Visual Studio 2022 es un Entorno de Desarrollo Integrado (IDE) líder que proporciona un conjunto robusto de herramientas para el desarrollo de aplicaciones en C++. Su rendimiento mejorado y características avanzadas lo hacen ideal para proyectos complejos de Programación Orientada a Objetos y Estructuras de Datos.</a:t>
            </a:r>
            <a:endParaRPr lang="en-US" sz="750" dirty="0"/>
          </a:p>
        </p:txBody>
      </p:sp>
      <p:sp>
        <p:nvSpPr>
          <p:cNvPr id="4" name="Shape 2"/>
          <p:cNvSpPr/>
          <p:nvPr/>
        </p:nvSpPr>
        <p:spPr>
          <a:xfrm>
            <a:off x="396835" y="1210151"/>
            <a:ext cx="4546044" cy="1300758"/>
          </a:xfrm>
          <a:prstGeom prst="roundRect">
            <a:avLst>
              <a:gd name="adj" fmla="val 3204"/>
            </a:avLst>
          </a:prstGeom>
          <a:solidFill>
            <a:srgbClr val="110080"/>
          </a:solidFill>
          <a:ln w="7620">
            <a:solidFill>
              <a:srgbClr val="2A1999"/>
            </a:solidFill>
            <a:prstDash val="solid"/>
          </a:ln>
        </p:spPr>
      </p:sp>
      <p:sp>
        <p:nvSpPr>
          <p:cNvPr id="5" name="Shape 3"/>
          <p:cNvSpPr/>
          <p:nvPr/>
        </p:nvSpPr>
        <p:spPr>
          <a:xfrm>
            <a:off x="503634" y="1316950"/>
            <a:ext cx="297656" cy="297656"/>
          </a:xfrm>
          <a:prstGeom prst="roundRect">
            <a:avLst>
              <a:gd name="adj" fmla="val 30716954"/>
            </a:avLst>
          </a:prstGeom>
          <a:solidFill>
            <a:srgbClr val="2B0AFF"/>
          </a:solidFill>
          <a:ln/>
        </p:spPr>
      </p:sp>
      <p:pic>
        <p:nvPicPr>
          <p:cNvPr id="6"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85430" y="1398746"/>
            <a:ext cx="133945" cy="133945"/>
          </a:xfrm>
          <a:prstGeom prst="rect">
            <a:avLst/>
          </a:prstGeom>
        </p:spPr>
      </p:pic>
      <p:sp>
        <p:nvSpPr>
          <p:cNvPr id="7" name="Text 4"/>
          <p:cNvSpPr/>
          <p:nvPr/>
        </p:nvSpPr>
        <p:spPr>
          <a:xfrm>
            <a:off x="503634" y="1713786"/>
            <a:ext cx="1733431" cy="155019"/>
          </a:xfrm>
          <a:prstGeom prst="rect">
            <a:avLst/>
          </a:prstGeom>
          <a:noFill/>
          <a:ln/>
        </p:spPr>
        <p:txBody>
          <a:bodyPr wrap="none" lIns="0" tIns="0" rIns="0" bIns="0" rtlCol="0" anchor="t"/>
          <a:lstStyle/>
          <a:p>
            <a:pPr algn="l" indent="0" marL="0">
              <a:lnSpc>
                <a:spcPts val="1200"/>
              </a:lnSpc>
              <a:buNone/>
            </a:pPr>
            <a:r>
              <a:rPr lang="en-US" sz="950" b="1" dirty="0">
                <a:solidFill>
                  <a:srgbClr val="E5E0DF"/>
                </a:solidFill>
                <a:latin typeface="Inter Bold" pitchFamily="34" charset="0"/>
                <a:ea typeface="Inter Bold" pitchFamily="34" charset="-122"/>
                <a:cs typeface="Inter Bold" pitchFamily="34" charset="-120"/>
              </a:rPr>
              <a:t>Herramientas de Depuración</a:t>
            </a:r>
            <a:endParaRPr lang="en-US" sz="950" dirty="0"/>
          </a:p>
        </p:txBody>
      </p:sp>
      <p:sp>
        <p:nvSpPr>
          <p:cNvPr id="8" name="Text 5"/>
          <p:cNvSpPr/>
          <p:nvPr/>
        </p:nvSpPr>
        <p:spPr>
          <a:xfrm>
            <a:off x="503634" y="1928336"/>
            <a:ext cx="4332446" cy="475774"/>
          </a:xfrm>
          <a:prstGeom prst="rect">
            <a:avLst/>
          </a:prstGeom>
          <a:noFill/>
          <a:ln/>
        </p:spPr>
        <p:txBody>
          <a:bodyPr wrap="square" lIns="0" tIns="0" rIns="0" bIns="0" rtlCol="0" anchor="t"/>
          <a:lstStyle/>
          <a:p>
            <a:pPr algn="l" indent="0" marL="0">
              <a:lnSpc>
                <a:spcPts val="1250"/>
              </a:lnSpc>
              <a:buNone/>
            </a:pPr>
            <a:r>
              <a:rPr lang="en-US" sz="750" dirty="0">
                <a:solidFill>
                  <a:srgbClr val="E5E0DF"/>
                </a:solidFill>
                <a:latin typeface="Inter" pitchFamily="34" charset="0"/>
                <a:ea typeface="Inter" pitchFamily="34" charset="-122"/>
                <a:cs typeface="Inter" pitchFamily="34" charset="-120"/>
              </a:rPr>
              <a:t>Potente depurador que permite inspeccionar variables, establecer puntos de interrupción y recorrer el código paso a paso, fundamental para identificar y resolver errores eficientemente.</a:t>
            </a:r>
            <a:endParaRPr lang="en-US" sz="750" dirty="0"/>
          </a:p>
        </p:txBody>
      </p:sp>
      <p:sp>
        <p:nvSpPr>
          <p:cNvPr id="9" name="Shape 6"/>
          <p:cNvSpPr/>
          <p:nvPr/>
        </p:nvSpPr>
        <p:spPr>
          <a:xfrm>
            <a:off x="5042059" y="1210151"/>
            <a:ext cx="4546163" cy="1300758"/>
          </a:xfrm>
          <a:prstGeom prst="roundRect">
            <a:avLst>
              <a:gd name="adj" fmla="val 3204"/>
            </a:avLst>
          </a:prstGeom>
          <a:solidFill>
            <a:srgbClr val="110080"/>
          </a:solidFill>
          <a:ln w="7620">
            <a:solidFill>
              <a:srgbClr val="2A1999"/>
            </a:solidFill>
            <a:prstDash val="solid"/>
          </a:ln>
        </p:spPr>
      </p:sp>
      <p:sp>
        <p:nvSpPr>
          <p:cNvPr id="10" name="Shape 7"/>
          <p:cNvSpPr/>
          <p:nvPr/>
        </p:nvSpPr>
        <p:spPr>
          <a:xfrm>
            <a:off x="5148858" y="1316950"/>
            <a:ext cx="297656" cy="297656"/>
          </a:xfrm>
          <a:prstGeom prst="roundRect">
            <a:avLst>
              <a:gd name="adj" fmla="val 30716954"/>
            </a:avLst>
          </a:prstGeom>
          <a:solidFill>
            <a:srgbClr val="2B0AFF"/>
          </a:solidFill>
          <a:ln/>
        </p:spPr>
      </p:sp>
      <p:pic>
        <p:nvPicPr>
          <p:cNvPr id="11"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30654" y="1398746"/>
            <a:ext cx="133945" cy="133945"/>
          </a:xfrm>
          <a:prstGeom prst="rect">
            <a:avLst/>
          </a:prstGeom>
        </p:spPr>
      </p:pic>
      <p:sp>
        <p:nvSpPr>
          <p:cNvPr id="12" name="Text 8"/>
          <p:cNvSpPr/>
          <p:nvPr/>
        </p:nvSpPr>
        <p:spPr>
          <a:xfrm>
            <a:off x="5148858" y="1713786"/>
            <a:ext cx="1338977" cy="155019"/>
          </a:xfrm>
          <a:prstGeom prst="rect">
            <a:avLst/>
          </a:prstGeom>
          <a:noFill/>
          <a:ln/>
        </p:spPr>
        <p:txBody>
          <a:bodyPr wrap="none" lIns="0" tIns="0" rIns="0" bIns="0" rtlCol="0" anchor="t"/>
          <a:lstStyle/>
          <a:p>
            <a:pPr algn="l" indent="0" marL="0">
              <a:lnSpc>
                <a:spcPts val="1200"/>
              </a:lnSpc>
              <a:buNone/>
            </a:pPr>
            <a:r>
              <a:rPr lang="en-US" sz="950" b="1" dirty="0">
                <a:solidFill>
                  <a:srgbClr val="E5E0DF"/>
                </a:solidFill>
                <a:latin typeface="Inter Bold" pitchFamily="34" charset="0"/>
                <a:ea typeface="Inter Bold" pitchFamily="34" charset="-122"/>
                <a:cs typeface="Inter Bold" pitchFamily="34" charset="-120"/>
              </a:rPr>
              <a:t>IntelliSense Avanzado</a:t>
            </a:r>
            <a:endParaRPr lang="en-US" sz="950" dirty="0"/>
          </a:p>
        </p:txBody>
      </p:sp>
      <p:sp>
        <p:nvSpPr>
          <p:cNvPr id="13" name="Text 9"/>
          <p:cNvSpPr/>
          <p:nvPr/>
        </p:nvSpPr>
        <p:spPr>
          <a:xfrm>
            <a:off x="5148858" y="1928336"/>
            <a:ext cx="4332565" cy="317183"/>
          </a:xfrm>
          <a:prstGeom prst="rect">
            <a:avLst/>
          </a:prstGeom>
          <a:noFill/>
          <a:ln/>
        </p:spPr>
        <p:txBody>
          <a:bodyPr wrap="square" lIns="0" tIns="0" rIns="0" bIns="0" rtlCol="0" anchor="t"/>
          <a:lstStyle/>
          <a:p>
            <a:pPr algn="l" indent="0" marL="0">
              <a:lnSpc>
                <a:spcPts val="1250"/>
              </a:lnSpc>
              <a:buNone/>
            </a:pPr>
            <a:r>
              <a:rPr lang="en-US" sz="750" dirty="0">
                <a:solidFill>
                  <a:srgbClr val="E5E0DF"/>
                </a:solidFill>
                <a:latin typeface="Inter" pitchFamily="34" charset="0"/>
                <a:ea typeface="Inter" pitchFamily="34" charset="-122"/>
                <a:cs typeface="Inter" pitchFamily="34" charset="-120"/>
              </a:rPr>
              <a:t>Proporciona sugerencias de código, autocompletado y verificación de errores en tiempo real, agilizando el desarrollo y reduciendo la probabilidad de errores sintácticos en C++.</a:t>
            </a:r>
            <a:endParaRPr lang="en-US" sz="750" dirty="0"/>
          </a:p>
        </p:txBody>
      </p:sp>
      <p:sp>
        <p:nvSpPr>
          <p:cNvPr id="14" name="Shape 10"/>
          <p:cNvSpPr/>
          <p:nvPr/>
        </p:nvSpPr>
        <p:spPr>
          <a:xfrm>
            <a:off x="9687401" y="1210151"/>
            <a:ext cx="4546163" cy="1300758"/>
          </a:xfrm>
          <a:prstGeom prst="roundRect">
            <a:avLst>
              <a:gd name="adj" fmla="val 3204"/>
            </a:avLst>
          </a:prstGeom>
          <a:solidFill>
            <a:srgbClr val="110080"/>
          </a:solidFill>
          <a:ln w="7620">
            <a:solidFill>
              <a:srgbClr val="2A1999"/>
            </a:solidFill>
            <a:prstDash val="solid"/>
          </a:ln>
        </p:spPr>
      </p:sp>
      <p:sp>
        <p:nvSpPr>
          <p:cNvPr id="15" name="Shape 11"/>
          <p:cNvSpPr/>
          <p:nvPr/>
        </p:nvSpPr>
        <p:spPr>
          <a:xfrm>
            <a:off x="9794200" y="1316950"/>
            <a:ext cx="297656" cy="297656"/>
          </a:xfrm>
          <a:prstGeom prst="roundRect">
            <a:avLst>
              <a:gd name="adj" fmla="val 30716954"/>
            </a:avLst>
          </a:prstGeom>
          <a:solidFill>
            <a:srgbClr val="2B0AFF"/>
          </a:solidFill>
          <a:ln/>
        </p:spPr>
      </p:sp>
      <p:pic>
        <p:nvPicPr>
          <p:cNvPr id="16"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75996" y="1398746"/>
            <a:ext cx="133945" cy="133945"/>
          </a:xfrm>
          <a:prstGeom prst="rect">
            <a:avLst/>
          </a:prstGeom>
        </p:spPr>
      </p:pic>
      <p:sp>
        <p:nvSpPr>
          <p:cNvPr id="17" name="Text 12"/>
          <p:cNvSpPr/>
          <p:nvPr/>
        </p:nvSpPr>
        <p:spPr>
          <a:xfrm>
            <a:off x="9794200" y="1713786"/>
            <a:ext cx="1315283" cy="155019"/>
          </a:xfrm>
          <a:prstGeom prst="rect">
            <a:avLst/>
          </a:prstGeom>
          <a:noFill/>
          <a:ln/>
        </p:spPr>
        <p:txBody>
          <a:bodyPr wrap="none" lIns="0" tIns="0" rIns="0" bIns="0" rtlCol="0" anchor="t"/>
          <a:lstStyle/>
          <a:p>
            <a:pPr algn="l" indent="0" marL="0">
              <a:lnSpc>
                <a:spcPts val="1200"/>
              </a:lnSpc>
              <a:buNone/>
            </a:pPr>
            <a:r>
              <a:rPr lang="en-US" sz="950" b="1" dirty="0">
                <a:solidFill>
                  <a:srgbClr val="E5E0DF"/>
                </a:solidFill>
                <a:latin typeface="Inter Bold" pitchFamily="34" charset="0"/>
                <a:ea typeface="Inter Bold" pitchFamily="34" charset="-122"/>
                <a:cs typeface="Inter Bold" pitchFamily="34" charset="-120"/>
              </a:rPr>
              <a:t>Compilador Integrado</a:t>
            </a:r>
            <a:endParaRPr lang="en-US" sz="950" dirty="0"/>
          </a:p>
        </p:txBody>
      </p:sp>
      <p:sp>
        <p:nvSpPr>
          <p:cNvPr id="18" name="Text 13"/>
          <p:cNvSpPr/>
          <p:nvPr/>
        </p:nvSpPr>
        <p:spPr>
          <a:xfrm>
            <a:off x="9794200" y="1928336"/>
            <a:ext cx="4332565" cy="475774"/>
          </a:xfrm>
          <a:prstGeom prst="rect">
            <a:avLst/>
          </a:prstGeom>
          <a:noFill/>
          <a:ln/>
        </p:spPr>
        <p:txBody>
          <a:bodyPr wrap="square" lIns="0" tIns="0" rIns="0" bIns="0" rtlCol="0" anchor="t"/>
          <a:lstStyle/>
          <a:p>
            <a:pPr algn="l" indent="0" marL="0">
              <a:lnSpc>
                <a:spcPts val="1250"/>
              </a:lnSpc>
              <a:buNone/>
            </a:pPr>
            <a:r>
              <a:rPr lang="en-US" sz="750" dirty="0">
                <a:solidFill>
                  <a:srgbClr val="E5E0DF"/>
                </a:solidFill>
                <a:latin typeface="Inter" pitchFamily="34" charset="0"/>
                <a:ea typeface="Inter" pitchFamily="34" charset="-122"/>
                <a:cs typeface="Inter" pitchFamily="34" charset="-120"/>
              </a:rPr>
              <a:t>Incluye un compilador C++ de alto rendimiento (MSVC) que optimiza el código para una ejecución rápida, vital en aplicaciones que manejan grandes volúmenes de datos o requieren baja latencia.</a:t>
            </a:r>
            <a:endParaRPr lang="en-US" sz="750" dirty="0"/>
          </a:p>
        </p:txBody>
      </p:sp>
      <p:pic>
        <p:nvPicPr>
          <p:cNvPr id="19" name="Image 3" descr="preencoded.png">    </p:cNvPr>
          <p:cNvPicPr>
            <a:picLocks noChangeAspect="1"/>
          </p:cNvPicPr>
          <p:nvPr/>
        </p:nvPicPr>
        <p:blipFill>
          <a:blip r:embed="rId7"/>
          <a:stretch>
            <a:fillRect/>
          </a:stretch>
        </p:blipFill>
        <p:spPr>
          <a:xfrm>
            <a:off x="396835" y="2622471"/>
            <a:ext cx="7542014" cy="5160288"/>
          </a:xfrm>
          <a:prstGeom prst="rect">
            <a:avLst/>
          </a:prstGeom>
        </p:spPr>
      </p:pic>
      <p:sp>
        <p:nvSpPr>
          <p:cNvPr id="20" name="Text 14"/>
          <p:cNvSpPr/>
          <p:nvPr/>
        </p:nvSpPr>
        <p:spPr>
          <a:xfrm>
            <a:off x="396835" y="7894320"/>
            <a:ext cx="13836729" cy="158591"/>
          </a:xfrm>
          <a:prstGeom prst="rect">
            <a:avLst/>
          </a:prstGeom>
          <a:noFill/>
          <a:ln/>
        </p:spPr>
        <p:txBody>
          <a:bodyPr wrap="none" lIns="0" tIns="0" rIns="0" bIns="0" rtlCol="0" anchor="t"/>
          <a:lstStyle/>
          <a:p>
            <a:pPr algn="l" indent="0" marL="0">
              <a:lnSpc>
                <a:spcPts val="1250"/>
              </a:lnSpc>
              <a:buNone/>
            </a:pPr>
            <a:r>
              <a:rPr lang="en-US" sz="750" dirty="0">
                <a:solidFill>
                  <a:srgbClr val="E5E0DF"/>
                </a:solidFill>
                <a:latin typeface="Inter" pitchFamily="34" charset="0"/>
                <a:ea typeface="Inter" pitchFamily="34" charset="-122"/>
                <a:cs typeface="Inter" pitchFamily="34" charset="-120"/>
              </a:rPr>
              <a:t>Con estas características, Visual Studio 2022 facilita la implementación, prueba y mantenimiento de arquitecturas de software complejas basadas en POO y la gestión eficiente de estructuras de datos.</a:t>
            </a:r>
            <a:endParaRPr lang="en-US" sz="7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400764" y="354449"/>
            <a:ext cx="3950851" cy="313134"/>
          </a:xfrm>
          <a:prstGeom prst="rect">
            <a:avLst/>
          </a:prstGeom>
          <a:noFill/>
          <a:ln/>
        </p:spPr>
        <p:txBody>
          <a:bodyPr wrap="none" lIns="0" tIns="0" rIns="0" bIns="0" rtlCol="0" anchor="t"/>
          <a:lstStyle/>
          <a:p>
            <a:pPr algn="l" indent="0" marL="0">
              <a:lnSpc>
                <a:spcPts val="2450"/>
              </a:lnSpc>
              <a:buNone/>
            </a:pPr>
            <a:r>
              <a:rPr lang="en-US" sz="1950" b="1" dirty="0">
                <a:solidFill>
                  <a:srgbClr val="FFFFFF"/>
                </a:solidFill>
                <a:latin typeface="Inter Bold" pitchFamily="34" charset="0"/>
                <a:ea typeface="Inter Bold" pitchFamily="34" charset="-122"/>
                <a:cs typeface="Inter Bold" pitchFamily="34" charset="-120"/>
              </a:rPr>
              <a:t>Referencias Bibliográficas Clave</a:t>
            </a:r>
            <a:endParaRPr lang="en-US" sz="1950" dirty="0"/>
          </a:p>
        </p:txBody>
      </p:sp>
      <p:sp>
        <p:nvSpPr>
          <p:cNvPr id="3" name="Text 1"/>
          <p:cNvSpPr/>
          <p:nvPr/>
        </p:nvSpPr>
        <p:spPr>
          <a:xfrm>
            <a:off x="400764" y="867966"/>
            <a:ext cx="13828871" cy="160377"/>
          </a:xfrm>
          <a:prstGeom prst="rect">
            <a:avLst/>
          </a:prstGeom>
          <a:noFill/>
          <a:ln/>
        </p:spPr>
        <p:txBody>
          <a:bodyPr wrap="none" lIns="0" tIns="0" rIns="0" bIns="0" rtlCol="0" anchor="t"/>
          <a:lstStyle/>
          <a:p>
            <a:pPr algn="l" indent="0" marL="0">
              <a:lnSpc>
                <a:spcPts val="1250"/>
              </a:lnSpc>
              <a:buNone/>
            </a:pPr>
            <a:r>
              <a:rPr lang="en-US" sz="750" dirty="0">
                <a:solidFill>
                  <a:srgbClr val="E5E0DF"/>
                </a:solidFill>
                <a:latin typeface="Inter" pitchFamily="34" charset="0"/>
                <a:ea typeface="Inter" pitchFamily="34" charset="-122"/>
                <a:cs typeface="Inter" pitchFamily="34" charset="-120"/>
              </a:rPr>
              <a:t>Para un estudio profundo de C++, la Programación Orientada a Objetos y las Estructuras de Datos, se recomienda consultar las siguientes obras fundamentales que cubren desde los principios del lenguaje hasta patrones de diseño avanzados y la implementación de algoritmos eficientes.</a:t>
            </a:r>
            <a:endParaRPr lang="en-US" sz="750" dirty="0"/>
          </a:p>
        </p:txBody>
      </p:sp>
      <p:sp>
        <p:nvSpPr>
          <p:cNvPr id="4" name="Text 2"/>
          <p:cNvSpPr/>
          <p:nvPr/>
        </p:nvSpPr>
        <p:spPr>
          <a:xfrm>
            <a:off x="400764" y="1140976"/>
            <a:ext cx="13828871" cy="160377"/>
          </a:xfrm>
          <a:prstGeom prst="rect">
            <a:avLst/>
          </a:prstGeom>
          <a:noFill/>
          <a:ln/>
        </p:spPr>
        <p:txBody>
          <a:bodyPr wrap="none" lIns="0" tIns="0" rIns="0" bIns="0" rtlCol="0" anchor="t"/>
          <a:lstStyle/>
          <a:p>
            <a:pPr algn="l" marL="342900" indent="-342900">
              <a:lnSpc>
                <a:spcPts val="1250"/>
              </a:lnSpc>
              <a:buSzPct val="100000"/>
              <a:buChar char="•"/>
            </a:pPr>
            <a:r>
              <a:rPr lang="en-US" sz="750" dirty="0">
                <a:solidFill>
                  <a:srgbClr val="E5E0DF"/>
                </a:solidFill>
                <a:latin typeface="Inter" pitchFamily="34" charset="0"/>
                <a:ea typeface="Inter" pitchFamily="34" charset="-122"/>
                <a:cs typeface="Inter" pitchFamily="34" charset="-120"/>
              </a:rPr>
              <a:t>Stroustrup, B. (2013). </a:t>
            </a:r>
            <a:pPr algn="l" indent="0" marL="0">
              <a:lnSpc>
                <a:spcPts val="1250"/>
              </a:lnSpc>
              <a:buNone/>
            </a:pPr>
            <a:r>
              <a:rPr lang="en-US" sz="750" i="1" dirty="0">
                <a:solidFill>
                  <a:srgbClr val="E5E0DF"/>
                </a:solidFill>
                <a:latin typeface="Inter" pitchFamily="34" charset="0"/>
                <a:ea typeface="Inter" pitchFamily="34" charset="-122"/>
                <a:cs typeface="Inter" pitchFamily="34" charset="-120"/>
              </a:rPr>
              <a:t>The C++ Programming Language</a:t>
            </a:r>
            <a:pPr algn="l" indent="0" marL="0">
              <a:lnSpc>
                <a:spcPts val="1250"/>
              </a:lnSpc>
              <a:buNone/>
            </a:pPr>
            <a:r>
              <a:rPr lang="en-US" sz="750" dirty="0">
                <a:solidFill>
                  <a:srgbClr val="E5E0DF"/>
                </a:solidFill>
                <a:latin typeface="Inter" pitchFamily="34" charset="0"/>
                <a:ea typeface="Inter" pitchFamily="34" charset="-122"/>
                <a:cs typeface="Inter" pitchFamily="34" charset="-120"/>
              </a:rPr>
              <a:t> (4th ed.). Addison-Wesley Professional.</a:t>
            </a:r>
            <a:endParaRPr lang="en-US" sz="750" dirty="0"/>
          </a:p>
        </p:txBody>
      </p:sp>
      <p:sp>
        <p:nvSpPr>
          <p:cNvPr id="5" name="Text 3"/>
          <p:cNvSpPr/>
          <p:nvPr/>
        </p:nvSpPr>
        <p:spPr>
          <a:xfrm>
            <a:off x="400764" y="1336358"/>
            <a:ext cx="13828871" cy="160377"/>
          </a:xfrm>
          <a:prstGeom prst="rect">
            <a:avLst/>
          </a:prstGeom>
          <a:noFill/>
          <a:ln/>
        </p:spPr>
        <p:txBody>
          <a:bodyPr wrap="none" lIns="0" tIns="0" rIns="0" bIns="0" rtlCol="0" anchor="t"/>
          <a:lstStyle/>
          <a:p>
            <a:pPr algn="l" marL="342900" indent="-342900">
              <a:lnSpc>
                <a:spcPts val="1250"/>
              </a:lnSpc>
              <a:buSzPct val="100000"/>
              <a:buChar char="•"/>
            </a:pPr>
            <a:r>
              <a:rPr lang="en-US" sz="750" dirty="0">
                <a:solidFill>
                  <a:srgbClr val="E5E0DF"/>
                </a:solidFill>
                <a:latin typeface="Inter" pitchFamily="34" charset="0"/>
                <a:ea typeface="Inter" pitchFamily="34" charset="-122"/>
                <a:cs typeface="Inter" pitchFamily="34" charset="-120"/>
              </a:rPr>
              <a:t>Lippman, S. B., Lajoie, J., &amp; Moo, B. E. (2013). </a:t>
            </a:r>
            <a:pPr algn="l" indent="0" marL="0">
              <a:lnSpc>
                <a:spcPts val="1250"/>
              </a:lnSpc>
              <a:buNone/>
            </a:pPr>
            <a:r>
              <a:rPr lang="en-US" sz="750" i="1" dirty="0">
                <a:solidFill>
                  <a:srgbClr val="E5E0DF"/>
                </a:solidFill>
                <a:latin typeface="Inter" pitchFamily="34" charset="0"/>
                <a:ea typeface="Inter" pitchFamily="34" charset="-122"/>
                <a:cs typeface="Inter" pitchFamily="34" charset="-120"/>
              </a:rPr>
              <a:t>C++ Primer</a:t>
            </a:r>
            <a:pPr algn="l" indent="0" marL="0">
              <a:lnSpc>
                <a:spcPts val="1250"/>
              </a:lnSpc>
              <a:buNone/>
            </a:pPr>
            <a:r>
              <a:rPr lang="en-US" sz="750" dirty="0">
                <a:solidFill>
                  <a:srgbClr val="E5E0DF"/>
                </a:solidFill>
                <a:latin typeface="Inter" pitchFamily="34" charset="0"/>
                <a:ea typeface="Inter" pitchFamily="34" charset="-122"/>
                <a:cs typeface="Inter" pitchFamily="34" charset="-120"/>
              </a:rPr>
              <a:t> (5th ed.). Addison-Wesley Professional.</a:t>
            </a:r>
            <a:endParaRPr lang="en-US" sz="750" dirty="0"/>
          </a:p>
        </p:txBody>
      </p:sp>
      <p:sp>
        <p:nvSpPr>
          <p:cNvPr id="6" name="Text 4"/>
          <p:cNvSpPr/>
          <p:nvPr/>
        </p:nvSpPr>
        <p:spPr>
          <a:xfrm>
            <a:off x="400764" y="1531739"/>
            <a:ext cx="13828871" cy="160377"/>
          </a:xfrm>
          <a:prstGeom prst="rect">
            <a:avLst/>
          </a:prstGeom>
          <a:noFill/>
          <a:ln/>
        </p:spPr>
        <p:txBody>
          <a:bodyPr wrap="none" lIns="0" tIns="0" rIns="0" bIns="0" rtlCol="0" anchor="t"/>
          <a:lstStyle/>
          <a:p>
            <a:pPr algn="l" marL="342900" indent="-342900">
              <a:lnSpc>
                <a:spcPts val="1250"/>
              </a:lnSpc>
              <a:buSzPct val="100000"/>
              <a:buChar char="•"/>
            </a:pPr>
            <a:r>
              <a:rPr lang="en-US" sz="750" dirty="0">
                <a:solidFill>
                  <a:srgbClr val="E5E0DF"/>
                </a:solidFill>
                <a:latin typeface="Inter" pitchFamily="34" charset="0"/>
                <a:ea typeface="Inter" pitchFamily="34" charset="-122"/>
                <a:cs typeface="Inter" pitchFamily="34" charset="-120"/>
              </a:rPr>
              <a:t>Goodrich, M. T., Tamassia, R., &amp; Goldwasser, M. H. (2014). </a:t>
            </a:r>
            <a:pPr algn="l" indent="0" marL="0">
              <a:lnSpc>
                <a:spcPts val="1250"/>
              </a:lnSpc>
              <a:buNone/>
            </a:pPr>
            <a:r>
              <a:rPr lang="en-US" sz="750" i="1" dirty="0">
                <a:solidFill>
                  <a:srgbClr val="E5E0DF"/>
                </a:solidFill>
                <a:latin typeface="Inter" pitchFamily="34" charset="0"/>
                <a:ea typeface="Inter" pitchFamily="34" charset="-122"/>
                <a:cs typeface="Inter" pitchFamily="34" charset="-120"/>
              </a:rPr>
              <a:t>Data Structures and Algorithms in C++</a:t>
            </a:r>
            <a:pPr algn="l" indent="0" marL="0">
              <a:lnSpc>
                <a:spcPts val="1250"/>
              </a:lnSpc>
              <a:buNone/>
            </a:pPr>
            <a:r>
              <a:rPr lang="en-US" sz="750" dirty="0">
                <a:solidFill>
                  <a:srgbClr val="E5E0DF"/>
                </a:solidFill>
                <a:latin typeface="Inter" pitchFamily="34" charset="0"/>
                <a:ea typeface="Inter" pitchFamily="34" charset="-122"/>
                <a:cs typeface="Inter" pitchFamily="34" charset="-120"/>
              </a:rPr>
              <a:t> (2nd ed.). Wiley.</a:t>
            </a:r>
            <a:endParaRPr lang="en-US" sz="750" dirty="0"/>
          </a:p>
        </p:txBody>
      </p:sp>
      <p:sp>
        <p:nvSpPr>
          <p:cNvPr id="7" name="Text 5"/>
          <p:cNvSpPr/>
          <p:nvPr/>
        </p:nvSpPr>
        <p:spPr>
          <a:xfrm>
            <a:off x="400764" y="1727121"/>
            <a:ext cx="13828871" cy="160377"/>
          </a:xfrm>
          <a:prstGeom prst="rect">
            <a:avLst/>
          </a:prstGeom>
          <a:noFill/>
          <a:ln/>
        </p:spPr>
        <p:txBody>
          <a:bodyPr wrap="none" lIns="0" tIns="0" rIns="0" bIns="0" rtlCol="0" anchor="t"/>
          <a:lstStyle/>
          <a:p>
            <a:pPr algn="l" marL="342900" indent="-342900">
              <a:lnSpc>
                <a:spcPts val="1250"/>
              </a:lnSpc>
              <a:buSzPct val="100000"/>
              <a:buChar char="•"/>
            </a:pPr>
            <a:r>
              <a:rPr lang="en-US" sz="750" dirty="0">
                <a:solidFill>
                  <a:srgbClr val="E5E0DF"/>
                </a:solidFill>
                <a:latin typeface="Inter" pitchFamily="34" charset="0"/>
                <a:ea typeface="Inter" pitchFamily="34" charset="-122"/>
                <a:cs typeface="Inter" pitchFamily="34" charset="-120"/>
              </a:rPr>
              <a:t>Gamma, E., Helm, R., Johnson, R., &amp; Vlissides, J. (1994). </a:t>
            </a:r>
            <a:pPr algn="l" indent="0" marL="0">
              <a:lnSpc>
                <a:spcPts val="1250"/>
              </a:lnSpc>
              <a:buNone/>
            </a:pPr>
            <a:r>
              <a:rPr lang="en-US" sz="750" i="1" dirty="0">
                <a:solidFill>
                  <a:srgbClr val="E5E0DF"/>
                </a:solidFill>
                <a:latin typeface="Inter" pitchFamily="34" charset="0"/>
                <a:ea typeface="Inter" pitchFamily="34" charset="-122"/>
                <a:cs typeface="Inter" pitchFamily="34" charset="-120"/>
              </a:rPr>
              <a:t>Design Patterns: Elements of Reusable Object-Oriented Software</a:t>
            </a:r>
            <a:pPr algn="l" indent="0" marL="0">
              <a:lnSpc>
                <a:spcPts val="1250"/>
              </a:lnSpc>
              <a:buNone/>
            </a:pPr>
            <a:r>
              <a:rPr lang="en-US" sz="750" dirty="0">
                <a:solidFill>
                  <a:srgbClr val="E5E0DF"/>
                </a:solidFill>
                <a:latin typeface="Inter" pitchFamily="34" charset="0"/>
                <a:ea typeface="Inter" pitchFamily="34" charset="-122"/>
                <a:cs typeface="Inter" pitchFamily="34" charset="-120"/>
              </a:rPr>
              <a:t>. Addison-Wesley.</a:t>
            </a:r>
            <a:endParaRPr lang="en-US" sz="750" dirty="0"/>
          </a:p>
        </p:txBody>
      </p:sp>
      <p:sp>
        <p:nvSpPr>
          <p:cNvPr id="8" name="Text 6"/>
          <p:cNvSpPr/>
          <p:nvPr/>
        </p:nvSpPr>
        <p:spPr>
          <a:xfrm>
            <a:off x="400764" y="1922502"/>
            <a:ext cx="13828871" cy="160377"/>
          </a:xfrm>
          <a:prstGeom prst="rect">
            <a:avLst/>
          </a:prstGeom>
          <a:noFill/>
          <a:ln/>
        </p:spPr>
        <p:txBody>
          <a:bodyPr wrap="none" lIns="0" tIns="0" rIns="0" bIns="0" rtlCol="0" anchor="t"/>
          <a:lstStyle/>
          <a:p>
            <a:pPr algn="l" marL="342900" indent="-342900">
              <a:lnSpc>
                <a:spcPts val="1250"/>
              </a:lnSpc>
              <a:buSzPct val="100000"/>
              <a:buChar char="•"/>
            </a:pPr>
            <a:r>
              <a:rPr lang="en-US" sz="750" dirty="0">
                <a:solidFill>
                  <a:srgbClr val="E5E0DF"/>
                </a:solidFill>
                <a:latin typeface="Inter" pitchFamily="34" charset="0"/>
                <a:ea typeface="Inter" pitchFamily="34" charset="-122"/>
                <a:cs typeface="Inter" pitchFamily="34" charset="-120"/>
              </a:rPr>
              <a:t>Deitel, P. J., &amp; Deitel, H. M. (2014). </a:t>
            </a:r>
            <a:pPr algn="l" indent="0" marL="0">
              <a:lnSpc>
                <a:spcPts val="1250"/>
              </a:lnSpc>
              <a:buNone/>
            </a:pPr>
            <a:r>
              <a:rPr lang="en-US" sz="750" i="1" dirty="0">
                <a:solidFill>
                  <a:srgbClr val="E5E0DF"/>
                </a:solidFill>
                <a:latin typeface="Inter" pitchFamily="34" charset="0"/>
                <a:ea typeface="Inter" pitchFamily="34" charset="-122"/>
                <a:cs typeface="Inter" pitchFamily="34" charset="-120"/>
              </a:rPr>
              <a:t>C++ How to Program</a:t>
            </a:r>
            <a:pPr algn="l" indent="0" marL="0">
              <a:lnSpc>
                <a:spcPts val="1250"/>
              </a:lnSpc>
              <a:buNone/>
            </a:pPr>
            <a:r>
              <a:rPr lang="en-US" sz="750" dirty="0">
                <a:solidFill>
                  <a:srgbClr val="E5E0DF"/>
                </a:solidFill>
                <a:latin typeface="Inter" pitchFamily="34" charset="0"/>
                <a:ea typeface="Inter" pitchFamily="34" charset="-122"/>
                <a:cs typeface="Inter" pitchFamily="34" charset="-120"/>
              </a:rPr>
              <a:t> (9th ed.). Pearson.</a:t>
            </a:r>
            <a:endParaRPr lang="en-US" sz="750" dirty="0"/>
          </a:p>
        </p:txBody>
      </p:sp>
      <p:sp>
        <p:nvSpPr>
          <p:cNvPr id="9" name="Text 7"/>
          <p:cNvSpPr/>
          <p:nvPr/>
        </p:nvSpPr>
        <p:spPr>
          <a:xfrm>
            <a:off x="400764" y="2117884"/>
            <a:ext cx="13828871" cy="160377"/>
          </a:xfrm>
          <a:prstGeom prst="rect">
            <a:avLst/>
          </a:prstGeom>
          <a:noFill/>
          <a:ln/>
        </p:spPr>
        <p:txBody>
          <a:bodyPr wrap="none" lIns="0" tIns="0" rIns="0" bIns="0" rtlCol="0" anchor="t"/>
          <a:lstStyle/>
          <a:p>
            <a:pPr algn="l" marL="342900" indent="-342900">
              <a:lnSpc>
                <a:spcPts val="1250"/>
              </a:lnSpc>
              <a:buSzPct val="100000"/>
              <a:buChar char="•"/>
            </a:pPr>
            <a:r>
              <a:rPr lang="en-US" sz="750" dirty="0">
                <a:solidFill>
                  <a:srgbClr val="E5E0DF"/>
                </a:solidFill>
                <a:latin typeface="Inter" pitchFamily="34" charset="0"/>
                <a:ea typeface="Inter" pitchFamily="34" charset="-122"/>
                <a:cs typeface="Inter" pitchFamily="34" charset="-120"/>
              </a:rPr>
              <a:t>Dey, J., &amp; R. (2019). </a:t>
            </a:r>
            <a:pPr algn="l" indent="0" marL="0">
              <a:lnSpc>
                <a:spcPts val="1250"/>
              </a:lnSpc>
              <a:buNone/>
            </a:pPr>
            <a:r>
              <a:rPr lang="en-US" sz="750" i="1" dirty="0">
                <a:solidFill>
                  <a:srgbClr val="E5E0DF"/>
                </a:solidFill>
                <a:latin typeface="Inter" pitchFamily="34" charset="0"/>
                <a:ea typeface="Inter" pitchFamily="34" charset="-122"/>
                <a:cs typeface="Inter" pitchFamily="34" charset="-120"/>
              </a:rPr>
              <a:t>Data Structures and Algorithms Using C++</a:t>
            </a:r>
            <a:pPr algn="l" indent="0" marL="0">
              <a:lnSpc>
                <a:spcPts val="1250"/>
              </a:lnSpc>
              <a:buNone/>
            </a:pPr>
            <a:r>
              <a:rPr lang="en-US" sz="750" dirty="0">
                <a:solidFill>
                  <a:srgbClr val="E5E0DF"/>
                </a:solidFill>
                <a:latin typeface="Inter" pitchFamily="34" charset="0"/>
                <a:ea typeface="Inter" pitchFamily="34" charset="-122"/>
                <a:cs typeface="Inter" pitchFamily="34" charset="-120"/>
              </a:rPr>
              <a:t>. Oxford University Press.</a:t>
            </a:r>
            <a:endParaRPr lang="en-US" sz="750" dirty="0"/>
          </a:p>
        </p:txBody>
      </p:sp>
      <p:pic>
        <p:nvPicPr>
          <p:cNvPr id="10" name="Image 0" descr="preencoded.png">    </p:cNvPr>
          <p:cNvPicPr>
            <a:picLocks noChangeAspect="1"/>
          </p:cNvPicPr>
          <p:nvPr/>
        </p:nvPicPr>
        <p:blipFill>
          <a:blip r:embed="rId1"/>
          <a:stretch>
            <a:fillRect/>
          </a:stretch>
        </p:blipFill>
        <p:spPr>
          <a:xfrm>
            <a:off x="400764" y="2390894"/>
            <a:ext cx="7616309" cy="5211128"/>
          </a:xfrm>
          <a:prstGeom prst="rect">
            <a:avLst/>
          </a:prstGeom>
        </p:spPr>
      </p:pic>
      <p:sp>
        <p:nvSpPr>
          <p:cNvPr id="11" name="Text 8"/>
          <p:cNvSpPr/>
          <p:nvPr/>
        </p:nvSpPr>
        <p:spPr>
          <a:xfrm>
            <a:off x="400764" y="7714655"/>
            <a:ext cx="13828871" cy="160377"/>
          </a:xfrm>
          <a:prstGeom prst="rect">
            <a:avLst/>
          </a:prstGeom>
          <a:noFill/>
          <a:ln/>
        </p:spPr>
        <p:txBody>
          <a:bodyPr wrap="none" lIns="0" tIns="0" rIns="0" bIns="0" rtlCol="0" anchor="t"/>
          <a:lstStyle/>
          <a:p>
            <a:pPr algn="l" indent="0" marL="0">
              <a:lnSpc>
                <a:spcPts val="1250"/>
              </a:lnSpc>
              <a:buNone/>
            </a:pPr>
            <a:r>
              <a:rPr lang="en-US" sz="750" dirty="0">
                <a:solidFill>
                  <a:srgbClr val="E5E0DF"/>
                </a:solidFill>
                <a:latin typeface="Inter" pitchFamily="34" charset="0"/>
                <a:ea typeface="Inter" pitchFamily="34" charset="-122"/>
                <a:cs typeface="Inter" pitchFamily="34" charset="-120"/>
              </a:rPr>
              <a:t>Estos recursos proporcionan una base sólida para comprender los conceptos teóricos y prácticos necesarios para desarrollar software robusto y eficiente en C++.</a:t>
            </a:r>
            <a:endParaRPr lang="en-US" sz="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745808"/>
            <a:ext cx="4961811" cy="620078"/>
          </a:xfrm>
          <a:prstGeom prst="rect">
            <a:avLst/>
          </a:prstGeom>
          <a:noFill/>
          <a:ln/>
        </p:spPr>
        <p:txBody>
          <a:bodyPr wrap="none" lIns="0" tIns="0" rIns="0" bIns="0" rtlCol="0" anchor="t"/>
          <a:lstStyle/>
          <a:p>
            <a:pPr algn="l" indent="0" marL="0">
              <a:lnSpc>
                <a:spcPts val="4850"/>
              </a:lnSpc>
              <a:buNone/>
            </a:pPr>
            <a:r>
              <a:rPr lang="en-US" sz="3900" b="1" dirty="0">
                <a:solidFill>
                  <a:srgbClr val="FFFFFF"/>
                </a:solidFill>
                <a:latin typeface="Inter Bold" pitchFamily="34" charset="0"/>
                <a:ea typeface="Inter Bold" pitchFamily="34" charset="-122"/>
                <a:cs typeface="Inter Bold" pitchFamily="34" charset="-120"/>
              </a:rPr>
              <a:t>¿Qué es una Pila? </a:t>
            </a:r>
            <a:endParaRPr lang="en-US" sz="3900" dirty="0"/>
          </a:p>
        </p:txBody>
      </p:sp>
      <p:sp>
        <p:nvSpPr>
          <p:cNvPr id="4" name="Text 1"/>
          <p:cNvSpPr/>
          <p:nvPr/>
        </p:nvSpPr>
        <p:spPr>
          <a:xfrm>
            <a:off x="6280190" y="1663541"/>
            <a:ext cx="7556421" cy="1270159"/>
          </a:xfrm>
          <a:prstGeom prst="rect">
            <a:avLst/>
          </a:prstGeom>
          <a:noFill/>
          <a:ln/>
        </p:spPr>
        <p:txBody>
          <a:bodyPr wrap="square" lIns="0" tIns="0" rIns="0" bIns="0" rtlCol="0" anchor="t"/>
          <a:lstStyle/>
          <a:p>
            <a:pPr algn="l" indent="0" marL="0">
              <a:lnSpc>
                <a:spcPts val="2500"/>
              </a:lnSpc>
              <a:buNone/>
            </a:pPr>
            <a:r>
              <a:rPr lang="en-US" sz="1550" dirty="0">
                <a:solidFill>
                  <a:srgbClr val="E5E0DF"/>
                </a:solidFill>
                <a:latin typeface="Inter" pitchFamily="34" charset="0"/>
                <a:ea typeface="Inter" pitchFamily="34" charset="-122"/>
                <a:cs typeface="Inter" pitchFamily="34" charset="-120"/>
              </a:rPr>
              <a:t>Una pila es una estructura de datos que sigue el principio </a:t>
            </a:r>
            <a:pPr algn="l" indent="0" marL="0">
              <a:lnSpc>
                <a:spcPts val="2500"/>
              </a:lnSpc>
              <a:buNone/>
            </a:pPr>
            <a:r>
              <a:rPr lang="en-US" sz="1550" b="1" dirty="0">
                <a:solidFill>
                  <a:srgbClr val="E5E0DF"/>
                </a:solidFill>
                <a:latin typeface="Inter" pitchFamily="34" charset="0"/>
                <a:ea typeface="Inter" pitchFamily="34" charset="-122"/>
                <a:cs typeface="Inter" pitchFamily="34" charset="-120"/>
              </a:rPr>
              <a:t>LIFO (Last In, First Out)</a:t>
            </a:r>
            <a:pPr algn="l" indent="0" marL="0">
              <a:lnSpc>
                <a:spcPts val="2500"/>
              </a:lnSpc>
              <a:buNone/>
            </a:pPr>
            <a:r>
              <a:rPr lang="en-US" sz="1550" dirty="0">
                <a:solidFill>
                  <a:srgbClr val="E5E0DF"/>
                </a:solidFill>
                <a:latin typeface="Inter" pitchFamily="34" charset="0"/>
                <a:ea typeface="Inter" pitchFamily="34" charset="-122"/>
                <a:cs typeface="Inter" pitchFamily="34" charset="-120"/>
              </a:rPr>
              <a:t>: el último elemento en entrar es el primero en salir. Imagina una pila de platos: agregas un plato arriba y lo primero que quitas también es ese plato superior.</a:t>
            </a:r>
            <a:endParaRPr lang="en-US" sz="1550" dirty="0"/>
          </a:p>
        </p:txBody>
      </p:sp>
      <p:sp>
        <p:nvSpPr>
          <p:cNvPr id="5" name="Shape 2"/>
          <p:cNvSpPr/>
          <p:nvPr/>
        </p:nvSpPr>
        <p:spPr>
          <a:xfrm>
            <a:off x="6280190" y="3156942"/>
            <a:ext cx="3679031" cy="1476256"/>
          </a:xfrm>
          <a:prstGeom prst="roundRect">
            <a:avLst>
              <a:gd name="adj" fmla="val 5647"/>
            </a:avLst>
          </a:prstGeom>
          <a:solidFill>
            <a:srgbClr val="110080"/>
          </a:solidFill>
          <a:ln w="7620">
            <a:solidFill>
              <a:srgbClr val="2A1999"/>
            </a:solidFill>
            <a:prstDash val="solid"/>
          </a:ln>
        </p:spPr>
      </p:sp>
      <p:sp>
        <p:nvSpPr>
          <p:cNvPr id="6" name="Text 3"/>
          <p:cNvSpPr/>
          <p:nvPr/>
        </p:nvSpPr>
        <p:spPr>
          <a:xfrm>
            <a:off x="6486168" y="3362920"/>
            <a:ext cx="2480905" cy="310158"/>
          </a:xfrm>
          <a:prstGeom prst="rect">
            <a:avLst/>
          </a:prstGeom>
          <a:noFill/>
          <a:ln/>
        </p:spPr>
        <p:txBody>
          <a:bodyPr wrap="none" lIns="0" tIns="0" rIns="0" bIns="0" rtlCol="0" anchor="t"/>
          <a:lstStyle/>
          <a:p>
            <a:pPr algn="l" indent="0" marL="0">
              <a:lnSpc>
                <a:spcPts val="2400"/>
              </a:lnSpc>
              <a:buNone/>
            </a:pPr>
            <a:r>
              <a:rPr lang="en-US" sz="1950" b="1" dirty="0">
                <a:solidFill>
                  <a:srgbClr val="E5E0DF"/>
                </a:solidFill>
                <a:latin typeface="Inter Bold" pitchFamily="34" charset="0"/>
                <a:ea typeface="Inter Bold" pitchFamily="34" charset="-122"/>
                <a:cs typeface="Inter Bold" pitchFamily="34" charset="-120"/>
              </a:rPr>
              <a:t>Push</a:t>
            </a:r>
            <a:endParaRPr lang="en-US" sz="1950" dirty="0"/>
          </a:p>
        </p:txBody>
      </p:sp>
      <p:sp>
        <p:nvSpPr>
          <p:cNvPr id="7" name="Text 4"/>
          <p:cNvSpPr/>
          <p:nvPr/>
        </p:nvSpPr>
        <p:spPr>
          <a:xfrm>
            <a:off x="6486168" y="3792141"/>
            <a:ext cx="3267075" cy="635079"/>
          </a:xfrm>
          <a:prstGeom prst="rect">
            <a:avLst/>
          </a:prstGeom>
          <a:noFill/>
          <a:ln/>
        </p:spPr>
        <p:txBody>
          <a:bodyPr wrap="square" lIns="0" tIns="0" rIns="0" bIns="0" rtlCol="0" anchor="t"/>
          <a:lstStyle/>
          <a:p>
            <a:pPr algn="l" indent="0" marL="0">
              <a:lnSpc>
                <a:spcPts val="2500"/>
              </a:lnSpc>
              <a:buNone/>
            </a:pPr>
            <a:r>
              <a:rPr lang="en-US" sz="1550" dirty="0">
                <a:solidFill>
                  <a:srgbClr val="E5E0DF"/>
                </a:solidFill>
                <a:latin typeface="Inter" pitchFamily="34" charset="0"/>
                <a:ea typeface="Inter" pitchFamily="34" charset="-122"/>
                <a:cs typeface="Inter" pitchFamily="34" charset="-120"/>
              </a:rPr>
              <a:t>Insertar un elemento en la cima de la pila</a:t>
            </a:r>
            <a:endParaRPr lang="en-US" sz="1550" dirty="0"/>
          </a:p>
        </p:txBody>
      </p:sp>
      <p:sp>
        <p:nvSpPr>
          <p:cNvPr id="8" name="Shape 5"/>
          <p:cNvSpPr/>
          <p:nvPr/>
        </p:nvSpPr>
        <p:spPr>
          <a:xfrm>
            <a:off x="10157579" y="3156942"/>
            <a:ext cx="3679031" cy="1476256"/>
          </a:xfrm>
          <a:prstGeom prst="roundRect">
            <a:avLst>
              <a:gd name="adj" fmla="val 5647"/>
            </a:avLst>
          </a:prstGeom>
          <a:solidFill>
            <a:srgbClr val="110080"/>
          </a:solidFill>
          <a:ln w="7620">
            <a:solidFill>
              <a:srgbClr val="2A1999"/>
            </a:solidFill>
            <a:prstDash val="solid"/>
          </a:ln>
        </p:spPr>
      </p:sp>
      <p:sp>
        <p:nvSpPr>
          <p:cNvPr id="9" name="Text 6"/>
          <p:cNvSpPr/>
          <p:nvPr/>
        </p:nvSpPr>
        <p:spPr>
          <a:xfrm>
            <a:off x="10363557" y="3362920"/>
            <a:ext cx="2480905" cy="310158"/>
          </a:xfrm>
          <a:prstGeom prst="rect">
            <a:avLst/>
          </a:prstGeom>
          <a:noFill/>
          <a:ln/>
        </p:spPr>
        <p:txBody>
          <a:bodyPr wrap="none" lIns="0" tIns="0" rIns="0" bIns="0" rtlCol="0" anchor="t"/>
          <a:lstStyle/>
          <a:p>
            <a:pPr algn="l" indent="0" marL="0">
              <a:lnSpc>
                <a:spcPts val="2400"/>
              </a:lnSpc>
              <a:buNone/>
            </a:pPr>
            <a:r>
              <a:rPr lang="en-US" sz="1950" b="1" dirty="0">
                <a:solidFill>
                  <a:srgbClr val="E5E0DF"/>
                </a:solidFill>
                <a:latin typeface="Inter Bold" pitchFamily="34" charset="0"/>
                <a:ea typeface="Inter Bold" pitchFamily="34" charset="-122"/>
                <a:cs typeface="Inter Bold" pitchFamily="34" charset="-120"/>
              </a:rPr>
              <a:t>Pop</a:t>
            </a:r>
            <a:endParaRPr lang="en-US" sz="1950" dirty="0"/>
          </a:p>
        </p:txBody>
      </p:sp>
      <p:sp>
        <p:nvSpPr>
          <p:cNvPr id="10" name="Text 7"/>
          <p:cNvSpPr/>
          <p:nvPr/>
        </p:nvSpPr>
        <p:spPr>
          <a:xfrm>
            <a:off x="10363557" y="3792141"/>
            <a:ext cx="3267075" cy="317540"/>
          </a:xfrm>
          <a:prstGeom prst="rect">
            <a:avLst/>
          </a:prstGeom>
          <a:noFill/>
          <a:ln/>
        </p:spPr>
        <p:txBody>
          <a:bodyPr wrap="none" lIns="0" tIns="0" rIns="0" bIns="0" rtlCol="0" anchor="t"/>
          <a:lstStyle/>
          <a:p>
            <a:pPr algn="l" indent="0" marL="0">
              <a:lnSpc>
                <a:spcPts val="2500"/>
              </a:lnSpc>
              <a:buNone/>
            </a:pPr>
            <a:r>
              <a:rPr lang="en-US" sz="1550" dirty="0">
                <a:solidFill>
                  <a:srgbClr val="E5E0DF"/>
                </a:solidFill>
                <a:latin typeface="Inter" pitchFamily="34" charset="0"/>
                <a:ea typeface="Inter" pitchFamily="34" charset="-122"/>
                <a:cs typeface="Inter" pitchFamily="34" charset="-120"/>
              </a:rPr>
              <a:t>Eliminar el elemento del tope</a:t>
            </a:r>
            <a:endParaRPr lang="en-US" sz="1550" dirty="0"/>
          </a:p>
        </p:txBody>
      </p:sp>
      <p:sp>
        <p:nvSpPr>
          <p:cNvPr id="11" name="Shape 8"/>
          <p:cNvSpPr/>
          <p:nvPr/>
        </p:nvSpPr>
        <p:spPr>
          <a:xfrm>
            <a:off x="6280190" y="4831556"/>
            <a:ext cx="7556421" cy="1158716"/>
          </a:xfrm>
          <a:prstGeom prst="roundRect">
            <a:avLst>
              <a:gd name="adj" fmla="val 7194"/>
            </a:avLst>
          </a:prstGeom>
          <a:solidFill>
            <a:srgbClr val="110080"/>
          </a:solidFill>
          <a:ln w="7620">
            <a:solidFill>
              <a:srgbClr val="2A1999"/>
            </a:solidFill>
            <a:prstDash val="solid"/>
          </a:ln>
        </p:spPr>
      </p:sp>
      <p:sp>
        <p:nvSpPr>
          <p:cNvPr id="12" name="Text 9"/>
          <p:cNvSpPr/>
          <p:nvPr/>
        </p:nvSpPr>
        <p:spPr>
          <a:xfrm>
            <a:off x="6486168" y="5037534"/>
            <a:ext cx="2480905" cy="310158"/>
          </a:xfrm>
          <a:prstGeom prst="rect">
            <a:avLst/>
          </a:prstGeom>
          <a:noFill/>
          <a:ln/>
        </p:spPr>
        <p:txBody>
          <a:bodyPr wrap="none" lIns="0" tIns="0" rIns="0" bIns="0" rtlCol="0" anchor="t"/>
          <a:lstStyle/>
          <a:p>
            <a:pPr algn="l" indent="0" marL="0">
              <a:lnSpc>
                <a:spcPts val="2400"/>
              </a:lnSpc>
              <a:buNone/>
            </a:pPr>
            <a:r>
              <a:rPr lang="en-US" sz="1950" b="1" dirty="0">
                <a:solidFill>
                  <a:srgbClr val="E5E0DF"/>
                </a:solidFill>
                <a:latin typeface="Inter Bold" pitchFamily="34" charset="0"/>
                <a:ea typeface="Inter Bold" pitchFamily="34" charset="-122"/>
                <a:cs typeface="Inter Bold" pitchFamily="34" charset="-120"/>
              </a:rPr>
              <a:t>Peek</a:t>
            </a:r>
            <a:endParaRPr lang="en-US" sz="1950" dirty="0"/>
          </a:p>
        </p:txBody>
      </p:sp>
      <p:sp>
        <p:nvSpPr>
          <p:cNvPr id="13" name="Text 10"/>
          <p:cNvSpPr/>
          <p:nvPr/>
        </p:nvSpPr>
        <p:spPr>
          <a:xfrm>
            <a:off x="6486168" y="5466755"/>
            <a:ext cx="7144464" cy="317540"/>
          </a:xfrm>
          <a:prstGeom prst="rect">
            <a:avLst/>
          </a:prstGeom>
          <a:noFill/>
          <a:ln/>
        </p:spPr>
        <p:txBody>
          <a:bodyPr wrap="none" lIns="0" tIns="0" rIns="0" bIns="0" rtlCol="0" anchor="t"/>
          <a:lstStyle/>
          <a:p>
            <a:pPr algn="l" indent="0" marL="0">
              <a:lnSpc>
                <a:spcPts val="2500"/>
              </a:lnSpc>
              <a:buNone/>
            </a:pPr>
            <a:r>
              <a:rPr lang="en-US" sz="1550" dirty="0">
                <a:solidFill>
                  <a:srgbClr val="E5E0DF"/>
                </a:solidFill>
                <a:latin typeface="Inter" pitchFamily="34" charset="0"/>
                <a:ea typeface="Inter" pitchFamily="34" charset="-122"/>
                <a:cs typeface="Inter" pitchFamily="34" charset="-120"/>
              </a:rPr>
              <a:t>Ver el elemento superior sin eliminarlo</a:t>
            </a:r>
            <a:endParaRPr lang="en-US" sz="1550" dirty="0"/>
          </a:p>
        </p:txBody>
      </p:sp>
      <p:sp>
        <p:nvSpPr>
          <p:cNvPr id="14" name="Text 11"/>
          <p:cNvSpPr/>
          <p:nvPr/>
        </p:nvSpPr>
        <p:spPr>
          <a:xfrm>
            <a:off x="6280190" y="6213515"/>
            <a:ext cx="7556421" cy="1270159"/>
          </a:xfrm>
          <a:prstGeom prst="rect">
            <a:avLst/>
          </a:prstGeom>
          <a:noFill/>
          <a:ln/>
        </p:spPr>
        <p:txBody>
          <a:bodyPr wrap="square" lIns="0" tIns="0" rIns="0" bIns="0" rtlCol="0" anchor="t"/>
          <a:lstStyle/>
          <a:p>
            <a:pPr algn="l" indent="0" marL="0">
              <a:lnSpc>
                <a:spcPts val="2500"/>
              </a:lnSpc>
              <a:buNone/>
            </a:pPr>
            <a:r>
              <a:rPr lang="en-US" sz="1550" b="1" dirty="0">
                <a:solidFill>
                  <a:srgbClr val="E5E0DF"/>
                </a:solidFill>
                <a:latin typeface="Inter" pitchFamily="34" charset="0"/>
                <a:ea typeface="Inter" pitchFamily="34" charset="-122"/>
                <a:cs typeface="Inter" pitchFamily="34" charset="-120"/>
              </a:rPr>
              <a:t>Aplicaciones comunes:</a:t>
            </a:r>
            <a:pPr algn="l" indent="0" marL="0">
              <a:lnSpc>
                <a:spcPts val="2500"/>
              </a:lnSpc>
              <a:buNone/>
            </a:pPr>
            <a:r>
              <a:rPr lang="en-US" sz="1550" dirty="0">
                <a:solidFill>
                  <a:srgbClr val="E5E0DF"/>
                </a:solidFill>
                <a:latin typeface="Inter" pitchFamily="34" charset="0"/>
                <a:ea typeface="Inter" pitchFamily="34" charset="-122"/>
                <a:cs typeface="Inter" pitchFamily="34" charset="-120"/>
              </a:rPr>
              <a:t> manejo de memoria en sistemas operativos, seguimiento de llamadas a funciones, implementación de la función "deshacer" en aplicaciones, evaluación de expresiones matemáticas y navegación en navegadores web.</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22206" y="623411"/>
            <a:ext cx="7418189" cy="574834"/>
          </a:xfrm>
          <a:prstGeom prst="rect">
            <a:avLst/>
          </a:prstGeom>
          <a:noFill/>
          <a:ln/>
        </p:spPr>
        <p:txBody>
          <a:bodyPr wrap="none" lIns="0" tIns="0" rIns="0" bIns="0" rtlCol="0" anchor="t"/>
          <a:lstStyle/>
          <a:p>
            <a:pPr algn="l" indent="0" marL="0">
              <a:lnSpc>
                <a:spcPts val="4500"/>
              </a:lnSpc>
              <a:buNone/>
            </a:pPr>
            <a:r>
              <a:rPr lang="en-US" sz="3600" b="1" dirty="0">
                <a:solidFill>
                  <a:srgbClr val="FFFFFF"/>
                </a:solidFill>
                <a:latin typeface="Inter Bold" pitchFamily="34" charset="0"/>
                <a:ea typeface="Inter Bold" pitchFamily="34" charset="-122"/>
                <a:cs typeface="Inter Bold" pitchFamily="34" charset="-120"/>
              </a:rPr>
              <a:t>Estructura de Nodo con Punteros</a:t>
            </a:r>
            <a:endParaRPr lang="en-US" sz="3600" dirty="0"/>
          </a:p>
        </p:txBody>
      </p:sp>
      <p:sp>
        <p:nvSpPr>
          <p:cNvPr id="4" name="Text 1"/>
          <p:cNvSpPr/>
          <p:nvPr/>
        </p:nvSpPr>
        <p:spPr>
          <a:xfrm>
            <a:off x="6222206" y="1658064"/>
            <a:ext cx="2631638" cy="287298"/>
          </a:xfrm>
          <a:prstGeom prst="rect">
            <a:avLst/>
          </a:prstGeom>
          <a:noFill/>
          <a:ln/>
        </p:spPr>
        <p:txBody>
          <a:bodyPr wrap="none" lIns="0" tIns="0" rIns="0" bIns="0" rtlCol="0" anchor="t"/>
          <a:lstStyle/>
          <a:p>
            <a:pPr algn="l" indent="0" marL="0">
              <a:lnSpc>
                <a:spcPts val="2250"/>
              </a:lnSpc>
              <a:buNone/>
            </a:pPr>
            <a:r>
              <a:rPr lang="en-US" sz="1800" b="1" dirty="0">
                <a:solidFill>
                  <a:srgbClr val="FFFFFF"/>
                </a:solidFill>
                <a:latin typeface="Inter Bold" pitchFamily="34" charset="0"/>
                <a:ea typeface="Inter Bold" pitchFamily="34" charset="-122"/>
                <a:cs typeface="Inter Bold" pitchFamily="34" charset="-120"/>
              </a:rPr>
              <a:t>Componentes del Nodo</a:t>
            </a:r>
            <a:endParaRPr lang="en-US" sz="1800" dirty="0"/>
          </a:p>
        </p:txBody>
      </p:sp>
      <p:sp>
        <p:nvSpPr>
          <p:cNvPr id="5" name="Text 2"/>
          <p:cNvSpPr/>
          <p:nvPr/>
        </p:nvSpPr>
        <p:spPr>
          <a:xfrm>
            <a:off x="6222206" y="2129314"/>
            <a:ext cx="3611761" cy="882968"/>
          </a:xfrm>
          <a:prstGeom prst="rect">
            <a:avLst/>
          </a:prstGeom>
          <a:noFill/>
          <a:ln/>
        </p:spPr>
        <p:txBody>
          <a:bodyPr wrap="square" lIns="0" tIns="0" rIns="0" bIns="0" rtlCol="0" anchor="t"/>
          <a:lstStyle/>
          <a:p>
            <a:pPr algn="l" indent="0" marL="0">
              <a:lnSpc>
                <a:spcPts val="2300"/>
              </a:lnSpc>
              <a:buNone/>
            </a:pPr>
            <a:r>
              <a:rPr lang="en-US" sz="1400" dirty="0">
                <a:solidFill>
                  <a:srgbClr val="E5E0DF"/>
                </a:solidFill>
                <a:latin typeface="Inter" pitchFamily="34" charset="0"/>
                <a:ea typeface="Inter" pitchFamily="34" charset="-122"/>
                <a:cs typeface="Inter" pitchFamily="34" charset="-120"/>
              </a:rPr>
              <a:t>Cada nodo es la unidad fundamental de la pila. Contiene dos elementos esenciales:</a:t>
            </a:r>
            <a:endParaRPr lang="en-US" sz="1400" dirty="0"/>
          </a:p>
        </p:txBody>
      </p:sp>
      <p:sp>
        <p:nvSpPr>
          <p:cNvPr id="6" name="Text 3"/>
          <p:cNvSpPr/>
          <p:nvPr/>
        </p:nvSpPr>
        <p:spPr>
          <a:xfrm>
            <a:off x="6222206" y="3177778"/>
            <a:ext cx="3611761" cy="882968"/>
          </a:xfrm>
          <a:prstGeom prst="rect">
            <a:avLst/>
          </a:prstGeom>
          <a:noFill/>
          <a:ln/>
        </p:spPr>
        <p:txBody>
          <a:bodyPr wrap="square" lIns="0" tIns="0" rIns="0" bIns="0" rtlCol="0" anchor="t"/>
          <a:lstStyle/>
          <a:p>
            <a:pPr algn="l" marL="342900" indent="-342900">
              <a:lnSpc>
                <a:spcPts val="2300"/>
              </a:lnSpc>
              <a:buSzPct val="100000"/>
              <a:buChar char="•"/>
            </a:pPr>
            <a:r>
              <a:rPr lang="en-US" sz="1400" b="1" dirty="0">
                <a:solidFill>
                  <a:srgbClr val="E5E0DF"/>
                </a:solidFill>
                <a:latin typeface="Inter" pitchFamily="34" charset="0"/>
                <a:ea typeface="Inter" pitchFamily="34" charset="-122"/>
                <a:cs typeface="Inter" pitchFamily="34" charset="-120"/>
              </a:rPr>
              <a:t>Dato:</a:t>
            </a:r>
            <a:pPr algn="l" indent="0" marL="0">
              <a:lnSpc>
                <a:spcPts val="2300"/>
              </a:lnSpc>
              <a:buNone/>
            </a:pPr>
            <a:r>
              <a:rPr lang="en-US" sz="1400" dirty="0">
                <a:solidFill>
                  <a:srgbClr val="E5E0DF"/>
                </a:solidFill>
                <a:latin typeface="Inter" pitchFamily="34" charset="0"/>
                <a:ea typeface="Inter" pitchFamily="34" charset="-122"/>
                <a:cs typeface="Inter" pitchFamily="34" charset="-120"/>
              </a:rPr>
              <a:t> el valor almacenado (puede ser int, string, double, o cualquier tipo de dato)</a:t>
            </a:r>
            <a:endParaRPr lang="en-US" sz="1400" dirty="0"/>
          </a:p>
        </p:txBody>
      </p:sp>
      <p:sp>
        <p:nvSpPr>
          <p:cNvPr id="7" name="Text 4"/>
          <p:cNvSpPr/>
          <p:nvPr/>
        </p:nvSpPr>
        <p:spPr>
          <a:xfrm>
            <a:off x="6222206" y="4125039"/>
            <a:ext cx="3611761" cy="882968"/>
          </a:xfrm>
          <a:prstGeom prst="rect">
            <a:avLst/>
          </a:prstGeom>
          <a:noFill/>
          <a:ln/>
        </p:spPr>
        <p:txBody>
          <a:bodyPr wrap="square" lIns="0" tIns="0" rIns="0" bIns="0" rtlCol="0" anchor="t"/>
          <a:lstStyle/>
          <a:p>
            <a:pPr algn="l" marL="342900" indent="-342900">
              <a:lnSpc>
                <a:spcPts val="2300"/>
              </a:lnSpc>
              <a:buSzPct val="100000"/>
              <a:buChar char="•"/>
            </a:pPr>
            <a:r>
              <a:rPr lang="en-US" sz="1400" b="1" dirty="0">
                <a:solidFill>
                  <a:srgbClr val="E5E0DF"/>
                </a:solidFill>
                <a:latin typeface="Inter" pitchFamily="34" charset="0"/>
                <a:ea typeface="Inter" pitchFamily="34" charset="-122"/>
                <a:cs typeface="Inter" pitchFamily="34" charset="-120"/>
              </a:rPr>
              <a:t>Puntero siguiente:</a:t>
            </a:r>
            <a:pPr algn="l" indent="0" marL="0">
              <a:lnSpc>
                <a:spcPts val="2300"/>
              </a:lnSpc>
              <a:buNone/>
            </a:pPr>
            <a:r>
              <a:rPr lang="en-US" sz="1400" dirty="0">
                <a:solidFill>
                  <a:srgbClr val="E5E0DF"/>
                </a:solidFill>
                <a:latin typeface="Inter" pitchFamily="34" charset="0"/>
                <a:ea typeface="Inter" pitchFamily="34" charset="-122"/>
                <a:cs typeface="Inter" pitchFamily="34" charset="-120"/>
              </a:rPr>
              <a:t> dirección de memoria del próximo nodo, o nullptr si es el último</a:t>
            </a:r>
            <a:endParaRPr lang="en-US" sz="1400" dirty="0"/>
          </a:p>
        </p:txBody>
      </p:sp>
      <p:sp>
        <p:nvSpPr>
          <p:cNvPr id="8" name="Text 5"/>
          <p:cNvSpPr/>
          <p:nvPr/>
        </p:nvSpPr>
        <p:spPr>
          <a:xfrm>
            <a:off x="6222206" y="5173504"/>
            <a:ext cx="3611761" cy="1177290"/>
          </a:xfrm>
          <a:prstGeom prst="rect">
            <a:avLst/>
          </a:prstGeom>
          <a:noFill/>
          <a:ln/>
        </p:spPr>
        <p:txBody>
          <a:bodyPr wrap="square" lIns="0" tIns="0" rIns="0" bIns="0" rtlCol="0" anchor="t"/>
          <a:lstStyle/>
          <a:p>
            <a:pPr algn="l" indent="0" marL="0">
              <a:lnSpc>
                <a:spcPts val="2300"/>
              </a:lnSpc>
              <a:buNone/>
            </a:pPr>
            <a:r>
              <a:rPr lang="en-US" sz="1400" dirty="0">
                <a:solidFill>
                  <a:srgbClr val="E5E0DF"/>
                </a:solidFill>
                <a:latin typeface="Inter" pitchFamily="34" charset="0"/>
                <a:ea typeface="Inter" pitchFamily="34" charset="-122"/>
                <a:cs typeface="Inter" pitchFamily="34" charset="-120"/>
              </a:rPr>
              <a:t>La pila se representa como una </a:t>
            </a:r>
            <a:pPr algn="l" indent="0" marL="0">
              <a:lnSpc>
                <a:spcPts val="2300"/>
              </a:lnSpc>
              <a:buNone/>
            </a:pPr>
            <a:r>
              <a:rPr lang="en-US" sz="1400" b="1" dirty="0">
                <a:solidFill>
                  <a:srgbClr val="E5E0DF"/>
                </a:solidFill>
                <a:latin typeface="Inter" pitchFamily="34" charset="0"/>
                <a:ea typeface="Inter" pitchFamily="34" charset="-122"/>
                <a:cs typeface="Inter" pitchFamily="34" charset="-120"/>
              </a:rPr>
              <a:t>lista enlazada simple</a:t>
            </a:r>
            <a:pPr algn="l" indent="0" marL="0">
              <a:lnSpc>
                <a:spcPts val="2300"/>
              </a:lnSpc>
              <a:buNone/>
            </a:pPr>
            <a:r>
              <a:rPr lang="en-US" sz="1400" dirty="0">
                <a:solidFill>
                  <a:srgbClr val="E5E0DF"/>
                </a:solidFill>
                <a:latin typeface="Inter" pitchFamily="34" charset="0"/>
                <a:ea typeface="Inter" pitchFamily="34" charset="-122"/>
                <a:cs typeface="Inter" pitchFamily="34" charset="-120"/>
              </a:rPr>
              <a:t>, manteniendo solo una referencia al nodo superior llamada </a:t>
            </a:r>
            <a:pPr algn="l" indent="0" marL="0">
              <a:lnSpc>
                <a:spcPts val="2300"/>
              </a:lnSpc>
              <a:buNone/>
            </a:pPr>
            <a:r>
              <a:rPr lang="en-US" sz="1400" b="1" dirty="0">
                <a:solidFill>
                  <a:srgbClr val="E5E0DF"/>
                </a:solidFill>
                <a:latin typeface="Inter" pitchFamily="34" charset="0"/>
                <a:ea typeface="Inter" pitchFamily="34" charset="-122"/>
                <a:cs typeface="Inter" pitchFamily="34" charset="-120"/>
              </a:rPr>
              <a:t>top</a:t>
            </a:r>
            <a:pPr algn="l" indent="0" marL="0">
              <a:lnSpc>
                <a:spcPts val="2300"/>
              </a:lnSpc>
              <a:buNone/>
            </a:pPr>
            <a:r>
              <a:rPr lang="en-US" sz="1400" dirty="0">
                <a:solidFill>
                  <a:srgbClr val="E5E0DF"/>
                </a:solidFill>
                <a:latin typeface="Inter" pitchFamily="34" charset="0"/>
                <a:ea typeface="Inter" pitchFamily="34" charset="-122"/>
                <a:cs typeface="Inter" pitchFamily="34" charset="-120"/>
              </a:rPr>
              <a:t> o cabecera.</a:t>
            </a:r>
            <a:endParaRPr lang="en-US" sz="1400" dirty="0"/>
          </a:p>
        </p:txBody>
      </p:sp>
      <p:pic>
        <p:nvPicPr>
          <p:cNvPr id="9" name="Image 1" descr="preencoded.png">    </p:cNvPr>
          <p:cNvPicPr>
            <a:picLocks noChangeAspect="1"/>
          </p:cNvPicPr>
          <p:nvPr/>
        </p:nvPicPr>
        <p:blipFill>
          <a:blip r:embed="rId2"/>
          <a:stretch>
            <a:fillRect/>
          </a:stretch>
        </p:blipFill>
        <p:spPr>
          <a:xfrm>
            <a:off x="10290453" y="1681043"/>
            <a:ext cx="3611761" cy="3611761"/>
          </a:xfrm>
          <a:prstGeom prst="rect">
            <a:avLst/>
          </a:prstGeom>
        </p:spPr>
      </p:pic>
      <p:sp>
        <p:nvSpPr>
          <p:cNvPr id="10" name="Text 6"/>
          <p:cNvSpPr/>
          <p:nvPr/>
        </p:nvSpPr>
        <p:spPr>
          <a:xfrm>
            <a:off x="6222206" y="6723221"/>
            <a:ext cx="7672388" cy="882968"/>
          </a:xfrm>
          <a:prstGeom prst="rect">
            <a:avLst/>
          </a:prstGeom>
          <a:noFill/>
          <a:ln/>
        </p:spPr>
        <p:txBody>
          <a:bodyPr wrap="square" lIns="0" tIns="0" rIns="0" bIns="0" rtlCol="0" anchor="t"/>
          <a:lstStyle/>
          <a:p>
            <a:pPr algn="l" indent="0" marL="0">
              <a:lnSpc>
                <a:spcPts val="2300"/>
              </a:lnSpc>
              <a:buNone/>
            </a:pPr>
            <a:r>
              <a:rPr lang="en-US" sz="1400" dirty="0">
                <a:solidFill>
                  <a:srgbClr val="E5E0DF"/>
                </a:solidFill>
                <a:latin typeface="Inter" pitchFamily="34" charset="0"/>
                <a:ea typeface="Inter" pitchFamily="34" charset="-122"/>
                <a:cs typeface="Inter" pitchFamily="34" charset="-120"/>
              </a:rPr>
              <a:t>Este diseño con punteros permite una gestión dinámica de memoria, donde los nodos se crean según sea necesario durante la ejecución del programa, sin necesidad de predefinir un tamaño máximo.</a:t>
            </a:r>
            <a:endParaRPr lang="en-US" sz="1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81725" y="564237"/>
            <a:ext cx="7086124" cy="543163"/>
          </a:xfrm>
          <a:prstGeom prst="rect">
            <a:avLst/>
          </a:prstGeom>
          <a:noFill/>
          <a:ln/>
        </p:spPr>
        <p:txBody>
          <a:bodyPr wrap="none" lIns="0" tIns="0" rIns="0" bIns="0" rtlCol="0" anchor="t"/>
          <a:lstStyle/>
          <a:p>
            <a:pPr algn="l" indent="0" marL="0">
              <a:lnSpc>
                <a:spcPts val="4250"/>
              </a:lnSpc>
              <a:buNone/>
            </a:pPr>
            <a:r>
              <a:rPr lang="en-US" sz="3400" b="1" dirty="0">
                <a:solidFill>
                  <a:srgbClr val="FFFFFF"/>
                </a:solidFill>
                <a:latin typeface="Inter Bold" pitchFamily="34" charset="0"/>
                <a:ea typeface="Inter Bold" pitchFamily="34" charset="-122"/>
                <a:cs typeface="Inter Bold" pitchFamily="34" charset="-120"/>
              </a:rPr>
              <a:t>Definición de la Clase Stack (Pila)</a:t>
            </a:r>
            <a:endParaRPr lang="en-US" sz="3400" dirty="0"/>
          </a:p>
        </p:txBody>
      </p:sp>
      <p:sp>
        <p:nvSpPr>
          <p:cNvPr id="4" name="Shape 1"/>
          <p:cNvSpPr/>
          <p:nvPr/>
        </p:nvSpPr>
        <p:spPr>
          <a:xfrm>
            <a:off x="6181725" y="1368147"/>
            <a:ext cx="7753350" cy="1325523"/>
          </a:xfrm>
          <a:prstGeom prst="roundRect">
            <a:avLst>
              <a:gd name="adj" fmla="val 5508"/>
            </a:avLst>
          </a:prstGeom>
          <a:solidFill>
            <a:srgbClr val="272525"/>
          </a:solidFill>
          <a:ln w="22860">
            <a:solidFill>
              <a:srgbClr val="2A1999"/>
            </a:solidFill>
            <a:prstDash val="solid"/>
          </a:ln>
        </p:spPr>
      </p:sp>
      <p:sp>
        <p:nvSpPr>
          <p:cNvPr id="5" name="Shape 2"/>
          <p:cNvSpPr/>
          <p:nvPr/>
        </p:nvSpPr>
        <p:spPr>
          <a:xfrm>
            <a:off x="6204585" y="1391007"/>
            <a:ext cx="695325" cy="1279803"/>
          </a:xfrm>
          <a:prstGeom prst="roundRect">
            <a:avLst>
              <a:gd name="adj" fmla="val 6556"/>
            </a:avLst>
          </a:prstGeom>
          <a:solidFill>
            <a:srgbClr val="110080"/>
          </a:solidFill>
          <a:ln/>
        </p:spPr>
      </p:sp>
      <p:sp>
        <p:nvSpPr>
          <p:cNvPr id="6" name="Text 3"/>
          <p:cNvSpPr/>
          <p:nvPr/>
        </p:nvSpPr>
        <p:spPr>
          <a:xfrm>
            <a:off x="6418064" y="1867972"/>
            <a:ext cx="260747" cy="325874"/>
          </a:xfrm>
          <a:prstGeom prst="rect">
            <a:avLst/>
          </a:prstGeom>
          <a:noFill/>
          <a:ln/>
        </p:spPr>
        <p:txBody>
          <a:bodyPr wrap="none" lIns="0" tIns="0" rIns="0" bIns="0" rtlCol="0" anchor="t"/>
          <a:lstStyle/>
          <a:p>
            <a:pPr algn="l" indent="0" marL="0">
              <a:lnSpc>
                <a:spcPts val="2050"/>
              </a:lnSpc>
              <a:buNone/>
            </a:pPr>
            <a:r>
              <a:rPr lang="en-US" sz="2050" b="1" dirty="0">
                <a:solidFill>
                  <a:srgbClr val="E5E0DF"/>
                </a:solidFill>
                <a:latin typeface="Inter Bold" pitchFamily="34" charset="0"/>
                <a:ea typeface="Inter Bold" pitchFamily="34" charset="-122"/>
                <a:cs typeface="Inter Bold" pitchFamily="34" charset="-120"/>
              </a:rPr>
              <a:t>1</a:t>
            </a:r>
            <a:endParaRPr lang="en-US" sz="2050" dirty="0"/>
          </a:p>
        </p:txBody>
      </p:sp>
      <p:sp>
        <p:nvSpPr>
          <p:cNvPr id="7" name="Text 4"/>
          <p:cNvSpPr/>
          <p:nvPr/>
        </p:nvSpPr>
        <p:spPr>
          <a:xfrm>
            <a:off x="7073741" y="1564838"/>
            <a:ext cx="2173010" cy="271582"/>
          </a:xfrm>
          <a:prstGeom prst="rect">
            <a:avLst/>
          </a:prstGeom>
          <a:noFill/>
          <a:ln/>
        </p:spPr>
        <p:txBody>
          <a:bodyPr wrap="none" lIns="0" tIns="0" rIns="0" bIns="0" rtlCol="0" anchor="t"/>
          <a:lstStyle/>
          <a:p>
            <a:pPr algn="l" indent="0" marL="0">
              <a:lnSpc>
                <a:spcPts val="2100"/>
              </a:lnSpc>
              <a:buNone/>
            </a:pPr>
            <a:r>
              <a:rPr lang="en-US" sz="1700" b="1" dirty="0">
                <a:solidFill>
                  <a:srgbClr val="E5E0DF"/>
                </a:solidFill>
                <a:latin typeface="Inter Bold" pitchFamily="34" charset="0"/>
                <a:ea typeface="Inter Bold" pitchFamily="34" charset="-122"/>
                <a:cs typeface="Inter Bold" pitchFamily="34" charset="-120"/>
              </a:rPr>
              <a:t>Atributos Privados</a:t>
            </a:r>
            <a:endParaRPr lang="en-US" sz="1700" dirty="0"/>
          </a:p>
        </p:txBody>
      </p:sp>
      <p:sp>
        <p:nvSpPr>
          <p:cNvPr id="8" name="Text 5"/>
          <p:cNvSpPr/>
          <p:nvPr/>
        </p:nvSpPr>
        <p:spPr>
          <a:xfrm>
            <a:off x="7073741" y="1940719"/>
            <a:ext cx="6838474" cy="556260"/>
          </a:xfrm>
          <a:prstGeom prst="rect">
            <a:avLst/>
          </a:prstGeom>
          <a:noFill/>
          <a:ln/>
        </p:spPr>
        <p:txBody>
          <a:bodyPr wrap="square" lIns="0" tIns="0" rIns="0" bIns="0" rtlCol="0" anchor="t"/>
          <a:lstStyle/>
          <a:p>
            <a:pPr algn="l" indent="0" marL="0">
              <a:lnSpc>
                <a:spcPts val="2150"/>
              </a:lnSpc>
              <a:buNone/>
            </a:pPr>
            <a:r>
              <a:rPr lang="en-US" sz="1350" dirty="0">
                <a:solidFill>
                  <a:srgbClr val="E5E0DF"/>
                </a:solidFill>
                <a:latin typeface="Inter" pitchFamily="34" charset="0"/>
                <a:ea typeface="Inter" pitchFamily="34" charset="-122"/>
                <a:cs typeface="Inter" pitchFamily="34" charset="-120"/>
              </a:rPr>
              <a:t>Puntero </a:t>
            </a:r>
            <a:pPr algn="l" indent="0" marL="0">
              <a:lnSpc>
                <a:spcPts val="2150"/>
              </a:lnSpc>
              <a:buNone/>
            </a:pPr>
            <a:r>
              <a:rPr lang="en-US" sz="1350" dirty="0">
                <a:solidFill>
                  <a:srgbClr val="E5E0DF"/>
                </a:solidFill>
                <a:highlight>
                  <a:srgbClr val="343232"/>
                </a:highlight>
                <a:latin typeface="Consolas" pitchFamily="34" charset="0"/>
                <a:ea typeface="Consolas" pitchFamily="34" charset="-122"/>
                <a:cs typeface="Consolas" pitchFamily="34" charset="-120"/>
              </a:rPr>
              <a:t>top</a:t>
            </a:r>
            <a:pPr algn="l" indent="0" marL="0">
              <a:lnSpc>
                <a:spcPts val="2150"/>
              </a:lnSpc>
              <a:buNone/>
            </a:pPr>
            <a:r>
              <a:rPr lang="en-US" sz="1350" dirty="0">
                <a:solidFill>
                  <a:srgbClr val="E5E0DF"/>
                </a:solidFill>
                <a:latin typeface="Inter" pitchFamily="34" charset="0"/>
                <a:ea typeface="Inter" pitchFamily="34" charset="-122"/>
                <a:cs typeface="Inter" pitchFamily="34" charset="-120"/>
              </a:rPr>
              <a:t> que apunta al nodo superior, y un contador opcional de elementos para eficiencia</a:t>
            </a:r>
            <a:endParaRPr lang="en-US" sz="1350" dirty="0"/>
          </a:p>
        </p:txBody>
      </p:sp>
      <p:sp>
        <p:nvSpPr>
          <p:cNvPr id="9" name="Shape 6"/>
          <p:cNvSpPr/>
          <p:nvPr/>
        </p:nvSpPr>
        <p:spPr>
          <a:xfrm>
            <a:off x="6181725" y="2867501"/>
            <a:ext cx="7753350" cy="1325523"/>
          </a:xfrm>
          <a:prstGeom prst="roundRect">
            <a:avLst>
              <a:gd name="adj" fmla="val 5508"/>
            </a:avLst>
          </a:prstGeom>
          <a:solidFill>
            <a:srgbClr val="272525"/>
          </a:solidFill>
          <a:ln w="22860">
            <a:solidFill>
              <a:srgbClr val="2A1999"/>
            </a:solidFill>
            <a:prstDash val="solid"/>
          </a:ln>
        </p:spPr>
      </p:sp>
      <p:sp>
        <p:nvSpPr>
          <p:cNvPr id="10" name="Shape 7"/>
          <p:cNvSpPr/>
          <p:nvPr/>
        </p:nvSpPr>
        <p:spPr>
          <a:xfrm>
            <a:off x="6204585" y="2890361"/>
            <a:ext cx="695325" cy="1279803"/>
          </a:xfrm>
          <a:prstGeom prst="roundRect">
            <a:avLst>
              <a:gd name="adj" fmla="val 6556"/>
            </a:avLst>
          </a:prstGeom>
          <a:solidFill>
            <a:srgbClr val="110080"/>
          </a:solidFill>
          <a:ln/>
        </p:spPr>
      </p:sp>
      <p:sp>
        <p:nvSpPr>
          <p:cNvPr id="11" name="Text 8"/>
          <p:cNvSpPr/>
          <p:nvPr/>
        </p:nvSpPr>
        <p:spPr>
          <a:xfrm>
            <a:off x="6418064" y="3367326"/>
            <a:ext cx="260747" cy="325874"/>
          </a:xfrm>
          <a:prstGeom prst="rect">
            <a:avLst/>
          </a:prstGeom>
          <a:noFill/>
          <a:ln/>
        </p:spPr>
        <p:txBody>
          <a:bodyPr wrap="none" lIns="0" tIns="0" rIns="0" bIns="0" rtlCol="0" anchor="t"/>
          <a:lstStyle/>
          <a:p>
            <a:pPr algn="l" indent="0" marL="0">
              <a:lnSpc>
                <a:spcPts val="2050"/>
              </a:lnSpc>
              <a:buNone/>
            </a:pPr>
            <a:r>
              <a:rPr lang="en-US" sz="2050" b="1" dirty="0">
                <a:solidFill>
                  <a:srgbClr val="E5E0DF"/>
                </a:solidFill>
                <a:latin typeface="Inter Bold" pitchFamily="34" charset="0"/>
                <a:ea typeface="Inter Bold" pitchFamily="34" charset="-122"/>
                <a:cs typeface="Inter Bold" pitchFamily="34" charset="-120"/>
              </a:rPr>
              <a:t>2</a:t>
            </a:r>
            <a:endParaRPr lang="en-US" sz="2050" dirty="0"/>
          </a:p>
        </p:txBody>
      </p:sp>
      <p:sp>
        <p:nvSpPr>
          <p:cNvPr id="12" name="Text 9"/>
          <p:cNvSpPr/>
          <p:nvPr/>
        </p:nvSpPr>
        <p:spPr>
          <a:xfrm>
            <a:off x="7073741" y="3064193"/>
            <a:ext cx="2652117" cy="271582"/>
          </a:xfrm>
          <a:prstGeom prst="rect">
            <a:avLst/>
          </a:prstGeom>
          <a:noFill/>
          <a:ln/>
        </p:spPr>
        <p:txBody>
          <a:bodyPr wrap="none" lIns="0" tIns="0" rIns="0" bIns="0" rtlCol="0" anchor="t"/>
          <a:lstStyle/>
          <a:p>
            <a:pPr algn="l" indent="0" marL="0">
              <a:lnSpc>
                <a:spcPts val="2100"/>
              </a:lnSpc>
              <a:buNone/>
            </a:pPr>
            <a:r>
              <a:rPr lang="en-US" sz="1700" b="1" dirty="0">
                <a:solidFill>
                  <a:srgbClr val="E5E0DF"/>
                </a:solidFill>
                <a:latin typeface="Inter Bold" pitchFamily="34" charset="0"/>
                <a:ea typeface="Inter Bold" pitchFamily="34" charset="-122"/>
                <a:cs typeface="Inter Bold" pitchFamily="34" charset="-120"/>
              </a:rPr>
              <a:t>Constructor y Destructor</a:t>
            </a:r>
            <a:endParaRPr lang="en-US" sz="1700" dirty="0"/>
          </a:p>
        </p:txBody>
      </p:sp>
      <p:sp>
        <p:nvSpPr>
          <p:cNvPr id="13" name="Text 10"/>
          <p:cNvSpPr/>
          <p:nvPr/>
        </p:nvSpPr>
        <p:spPr>
          <a:xfrm>
            <a:off x="7073741" y="3440073"/>
            <a:ext cx="6838474" cy="556260"/>
          </a:xfrm>
          <a:prstGeom prst="rect">
            <a:avLst/>
          </a:prstGeom>
          <a:noFill/>
          <a:ln/>
        </p:spPr>
        <p:txBody>
          <a:bodyPr wrap="square" lIns="0" tIns="0" rIns="0" bIns="0" rtlCol="0" anchor="t"/>
          <a:lstStyle/>
          <a:p>
            <a:pPr algn="l" indent="0" marL="0">
              <a:lnSpc>
                <a:spcPts val="2150"/>
              </a:lnSpc>
              <a:buNone/>
            </a:pPr>
            <a:r>
              <a:rPr lang="en-US" sz="1350" dirty="0">
                <a:solidFill>
                  <a:srgbClr val="E5E0DF"/>
                </a:solidFill>
                <a:latin typeface="Inter" pitchFamily="34" charset="0"/>
                <a:ea typeface="Inter" pitchFamily="34" charset="-122"/>
                <a:cs typeface="Inter" pitchFamily="34" charset="-120"/>
              </a:rPr>
              <a:t>Inicialización de la pila vacía y liberación de toda la memoria asignada dinamicamente</a:t>
            </a:r>
            <a:endParaRPr lang="en-US" sz="1350" dirty="0"/>
          </a:p>
        </p:txBody>
      </p:sp>
      <p:sp>
        <p:nvSpPr>
          <p:cNvPr id="14" name="Shape 11"/>
          <p:cNvSpPr/>
          <p:nvPr/>
        </p:nvSpPr>
        <p:spPr>
          <a:xfrm>
            <a:off x="6181725" y="4366855"/>
            <a:ext cx="7753350" cy="1047393"/>
          </a:xfrm>
          <a:prstGeom prst="roundRect">
            <a:avLst>
              <a:gd name="adj" fmla="val 6971"/>
            </a:avLst>
          </a:prstGeom>
          <a:solidFill>
            <a:srgbClr val="272525"/>
          </a:solidFill>
          <a:ln w="22860">
            <a:solidFill>
              <a:srgbClr val="2A1999"/>
            </a:solidFill>
            <a:prstDash val="solid"/>
          </a:ln>
        </p:spPr>
      </p:sp>
      <p:sp>
        <p:nvSpPr>
          <p:cNvPr id="15" name="Shape 12"/>
          <p:cNvSpPr/>
          <p:nvPr/>
        </p:nvSpPr>
        <p:spPr>
          <a:xfrm>
            <a:off x="6204585" y="4389715"/>
            <a:ext cx="695325" cy="1001673"/>
          </a:xfrm>
          <a:prstGeom prst="roundRect">
            <a:avLst>
              <a:gd name="adj" fmla="val 6556"/>
            </a:avLst>
          </a:prstGeom>
          <a:solidFill>
            <a:srgbClr val="110080"/>
          </a:solidFill>
          <a:ln/>
        </p:spPr>
      </p:sp>
      <p:sp>
        <p:nvSpPr>
          <p:cNvPr id="16" name="Text 13"/>
          <p:cNvSpPr/>
          <p:nvPr/>
        </p:nvSpPr>
        <p:spPr>
          <a:xfrm>
            <a:off x="6418064" y="4727615"/>
            <a:ext cx="260747" cy="325874"/>
          </a:xfrm>
          <a:prstGeom prst="rect">
            <a:avLst/>
          </a:prstGeom>
          <a:noFill/>
          <a:ln/>
        </p:spPr>
        <p:txBody>
          <a:bodyPr wrap="none" lIns="0" tIns="0" rIns="0" bIns="0" rtlCol="0" anchor="t"/>
          <a:lstStyle/>
          <a:p>
            <a:pPr algn="l" indent="0" marL="0">
              <a:lnSpc>
                <a:spcPts val="2050"/>
              </a:lnSpc>
              <a:buNone/>
            </a:pPr>
            <a:r>
              <a:rPr lang="en-US" sz="2050" b="1" dirty="0">
                <a:solidFill>
                  <a:srgbClr val="E5E0DF"/>
                </a:solidFill>
                <a:latin typeface="Inter Bold" pitchFamily="34" charset="0"/>
                <a:ea typeface="Inter Bold" pitchFamily="34" charset="-122"/>
                <a:cs typeface="Inter Bold" pitchFamily="34" charset="-120"/>
              </a:rPr>
              <a:t>3</a:t>
            </a:r>
            <a:endParaRPr lang="en-US" sz="2050" dirty="0"/>
          </a:p>
        </p:txBody>
      </p:sp>
      <p:sp>
        <p:nvSpPr>
          <p:cNvPr id="17" name="Text 14"/>
          <p:cNvSpPr/>
          <p:nvPr/>
        </p:nvSpPr>
        <p:spPr>
          <a:xfrm>
            <a:off x="7073741" y="4563547"/>
            <a:ext cx="2173010" cy="271582"/>
          </a:xfrm>
          <a:prstGeom prst="rect">
            <a:avLst/>
          </a:prstGeom>
          <a:noFill/>
          <a:ln/>
        </p:spPr>
        <p:txBody>
          <a:bodyPr wrap="none" lIns="0" tIns="0" rIns="0" bIns="0" rtlCol="0" anchor="t"/>
          <a:lstStyle/>
          <a:p>
            <a:pPr algn="l" indent="0" marL="0">
              <a:lnSpc>
                <a:spcPts val="2100"/>
              </a:lnSpc>
              <a:buNone/>
            </a:pPr>
            <a:r>
              <a:rPr lang="en-US" sz="1700" b="1" dirty="0">
                <a:solidFill>
                  <a:srgbClr val="E5E0DF"/>
                </a:solidFill>
                <a:latin typeface="Inter Bold" pitchFamily="34" charset="0"/>
                <a:ea typeface="Inter Bold" pitchFamily="34" charset="-122"/>
                <a:cs typeface="Inter Bold" pitchFamily="34" charset="-120"/>
              </a:rPr>
              <a:t>Métodos Públicos</a:t>
            </a:r>
            <a:endParaRPr lang="en-US" sz="1700" dirty="0"/>
          </a:p>
        </p:txBody>
      </p:sp>
      <p:sp>
        <p:nvSpPr>
          <p:cNvPr id="18" name="Text 15"/>
          <p:cNvSpPr/>
          <p:nvPr/>
        </p:nvSpPr>
        <p:spPr>
          <a:xfrm>
            <a:off x="7073741" y="4939427"/>
            <a:ext cx="6838474" cy="278130"/>
          </a:xfrm>
          <a:prstGeom prst="rect">
            <a:avLst/>
          </a:prstGeom>
          <a:noFill/>
          <a:ln/>
        </p:spPr>
        <p:txBody>
          <a:bodyPr wrap="none" lIns="0" tIns="0" rIns="0" bIns="0" rtlCol="0" anchor="t"/>
          <a:lstStyle/>
          <a:p>
            <a:pPr algn="l" indent="0" marL="0">
              <a:lnSpc>
                <a:spcPts val="2150"/>
              </a:lnSpc>
              <a:buNone/>
            </a:pPr>
            <a:r>
              <a:rPr lang="en-US" sz="1350" dirty="0">
                <a:solidFill>
                  <a:srgbClr val="E5E0DF"/>
                </a:solidFill>
                <a:highlight>
                  <a:srgbClr val="343232"/>
                </a:highlight>
                <a:latin typeface="Consolas" pitchFamily="34" charset="0"/>
                <a:ea typeface="Consolas" pitchFamily="34" charset="-122"/>
                <a:cs typeface="Consolas" pitchFamily="34" charset="-120"/>
              </a:rPr>
              <a:t>push()</a:t>
            </a:r>
            <a:pPr algn="l" indent="0" marL="0">
              <a:lnSpc>
                <a:spcPts val="2150"/>
              </a:lnSpc>
              <a:buNone/>
            </a:pPr>
            <a:r>
              <a:rPr lang="en-US" sz="1350" dirty="0">
                <a:solidFill>
                  <a:srgbClr val="E5E0DF"/>
                </a:solidFill>
                <a:latin typeface="Inter" pitchFamily="34" charset="0"/>
                <a:ea typeface="Inter" pitchFamily="34" charset="-122"/>
                <a:cs typeface="Inter" pitchFamily="34" charset="-120"/>
              </a:rPr>
              <a:t>, </a:t>
            </a:r>
            <a:pPr algn="l" indent="0" marL="0">
              <a:lnSpc>
                <a:spcPts val="2150"/>
              </a:lnSpc>
              <a:buNone/>
            </a:pPr>
            <a:r>
              <a:rPr lang="en-US" sz="1350" dirty="0">
                <a:solidFill>
                  <a:srgbClr val="E5E0DF"/>
                </a:solidFill>
                <a:highlight>
                  <a:srgbClr val="343232"/>
                </a:highlight>
                <a:latin typeface="Consolas" pitchFamily="34" charset="0"/>
                <a:ea typeface="Consolas" pitchFamily="34" charset="-122"/>
                <a:cs typeface="Consolas" pitchFamily="34" charset="-120"/>
              </a:rPr>
              <a:t>pop()</a:t>
            </a:r>
            <a:pPr algn="l" indent="0" marL="0">
              <a:lnSpc>
                <a:spcPts val="2150"/>
              </a:lnSpc>
              <a:buNone/>
            </a:pPr>
            <a:r>
              <a:rPr lang="en-US" sz="1350" dirty="0">
                <a:solidFill>
                  <a:srgbClr val="E5E0DF"/>
                </a:solidFill>
                <a:latin typeface="Inter" pitchFamily="34" charset="0"/>
                <a:ea typeface="Inter" pitchFamily="34" charset="-122"/>
                <a:cs typeface="Inter" pitchFamily="34" charset="-120"/>
              </a:rPr>
              <a:t>, </a:t>
            </a:r>
            <a:pPr algn="l" indent="0" marL="0">
              <a:lnSpc>
                <a:spcPts val="2150"/>
              </a:lnSpc>
              <a:buNone/>
            </a:pPr>
            <a:r>
              <a:rPr lang="en-US" sz="1350" dirty="0">
                <a:solidFill>
                  <a:srgbClr val="E5E0DF"/>
                </a:solidFill>
                <a:highlight>
                  <a:srgbClr val="343232"/>
                </a:highlight>
                <a:latin typeface="Consolas" pitchFamily="34" charset="0"/>
                <a:ea typeface="Consolas" pitchFamily="34" charset="-122"/>
                <a:cs typeface="Consolas" pitchFamily="34" charset="-120"/>
              </a:rPr>
              <a:t>peek()</a:t>
            </a:r>
            <a:pPr algn="l" indent="0" marL="0">
              <a:lnSpc>
                <a:spcPts val="2150"/>
              </a:lnSpc>
              <a:buNone/>
            </a:pPr>
            <a:r>
              <a:rPr lang="en-US" sz="1350" dirty="0">
                <a:solidFill>
                  <a:srgbClr val="E5E0DF"/>
                </a:solidFill>
                <a:latin typeface="Inter" pitchFamily="34" charset="0"/>
                <a:ea typeface="Inter" pitchFamily="34" charset="-122"/>
                <a:cs typeface="Inter" pitchFamily="34" charset="-120"/>
              </a:rPr>
              <a:t>, </a:t>
            </a:r>
            <a:pPr algn="l" indent="0" marL="0">
              <a:lnSpc>
                <a:spcPts val="2150"/>
              </a:lnSpc>
              <a:buNone/>
            </a:pPr>
            <a:r>
              <a:rPr lang="en-US" sz="1350" dirty="0">
                <a:solidFill>
                  <a:srgbClr val="E5E0DF"/>
                </a:solidFill>
                <a:highlight>
                  <a:srgbClr val="343232"/>
                </a:highlight>
                <a:latin typeface="Consolas" pitchFamily="34" charset="0"/>
                <a:ea typeface="Consolas" pitchFamily="34" charset="-122"/>
                <a:cs typeface="Consolas" pitchFamily="34" charset="-120"/>
              </a:rPr>
              <a:t>isEmpty()</a:t>
            </a:r>
            <a:pPr algn="l" indent="0" marL="0">
              <a:lnSpc>
                <a:spcPts val="2150"/>
              </a:lnSpc>
              <a:buNone/>
            </a:pPr>
            <a:r>
              <a:rPr lang="en-US" sz="1350" dirty="0">
                <a:solidFill>
                  <a:srgbClr val="E5E0DF"/>
                </a:solidFill>
                <a:latin typeface="Inter" pitchFamily="34" charset="0"/>
                <a:ea typeface="Inter" pitchFamily="34" charset="-122"/>
                <a:cs typeface="Inter" pitchFamily="34" charset="-120"/>
              </a:rPr>
              <a:t> y </a:t>
            </a:r>
            <a:pPr algn="l" indent="0" marL="0">
              <a:lnSpc>
                <a:spcPts val="2150"/>
              </a:lnSpc>
              <a:buNone/>
            </a:pPr>
            <a:r>
              <a:rPr lang="en-US" sz="1350" dirty="0">
                <a:solidFill>
                  <a:srgbClr val="E5E0DF"/>
                </a:solidFill>
                <a:highlight>
                  <a:srgbClr val="343232"/>
                </a:highlight>
                <a:latin typeface="Consolas" pitchFamily="34" charset="0"/>
                <a:ea typeface="Consolas" pitchFamily="34" charset="-122"/>
                <a:cs typeface="Consolas" pitchFamily="34" charset="-120"/>
              </a:rPr>
              <a:t>getSize()</a:t>
            </a:r>
            <a:endParaRPr lang="en-US" sz="1350" dirty="0"/>
          </a:p>
        </p:txBody>
      </p:sp>
      <p:sp>
        <p:nvSpPr>
          <p:cNvPr id="19" name="Shape 16"/>
          <p:cNvSpPr/>
          <p:nvPr/>
        </p:nvSpPr>
        <p:spPr>
          <a:xfrm>
            <a:off x="6181725" y="5588079"/>
            <a:ext cx="7753350" cy="1325523"/>
          </a:xfrm>
          <a:prstGeom prst="roundRect">
            <a:avLst>
              <a:gd name="adj" fmla="val 5508"/>
            </a:avLst>
          </a:prstGeom>
          <a:solidFill>
            <a:srgbClr val="272525"/>
          </a:solidFill>
          <a:ln w="22860">
            <a:solidFill>
              <a:srgbClr val="2A1999"/>
            </a:solidFill>
            <a:prstDash val="solid"/>
          </a:ln>
        </p:spPr>
      </p:sp>
      <p:sp>
        <p:nvSpPr>
          <p:cNvPr id="20" name="Shape 17"/>
          <p:cNvSpPr/>
          <p:nvPr/>
        </p:nvSpPr>
        <p:spPr>
          <a:xfrm>
            <a:off x="6204585" y="5610939"/>
            <a:ext cx="695325" cy="1279803"/>
          </a:xfrm>
          <a:prstGeom prst="roundRect">
            <a:avLst>
              <a:gd name="adj" fmla="val 6556"/>
            </a:avLst>
          </a:prstGeom>
          <a:solidFill>
            <a:srgbClr val="110080"/>
          </a:solidFill>
          <a:ln/>
        </p:spPr>
      </p:sp>
      <p:sp>
        <p:nvSpPr>
          <p:cNvPr id="21" name="Text 18"/>
          <p:cNvSpPr/>
          <p:nvPr/>
        </p:nvSpPr>
        <p:spPr>
          <a:xfrm>
            <a:off x="6418064" y="6087904"/>
            <a:ext cx="260747" cy="325874"/>
          </a:xfrm>
          <a:prstGeom prst="rect">
            <a:avLst/>
          </a:prstGeom>
          <a:noFill/>
          <a:ln/>
        </p:spPr>
        <p:txBody>
          <a:bodyPr wrap="none" lIns="0" tIns="0" rIns="0" bIns="0" rtlCol="0" anchor="t"/>
          <a:lstStyle/>
          <a:p>
            <a:pPr algn="l" indent="0" marL="0">
              <a:lnSpc>
                <a:spcPts val="2050"/>
              </a:lnSpc>
              <a:buNone/>
            </a:pPr>
            <a:r>
              <a:rPr lang="en-US" sz="2050" b="1" dirty="0">
                <a:solidFill>
                  <a:srgbClr val="E5E0DF"/>
                </a:solidFill>
                <a:latin typeface="Inter Bold" pitchFamily="34" charset="0"/>
                <a:ea typeface="Inter Bold" pitchFamily="34" charset="-122"/>
                <a:cs typeface="Inter Bold" pitchFamily="34" charset="-120"/>
              </a:rPr>
              <a:t>4</a:t>
            </a:r>
            <a:endParaRPr lang="en-US" sz="2050" dirty="0"/>
          </a:p>
        </p:txBody>
      </p:sp>
      <p:sp>
        <p:nvSpPr>
          <p:cNvPr id="22" name="Text 19"/>
          <p:cNvSpPr/>
          <p:nvPr/>
        </p:nvSpPr>
        <p:spPr>
          <a:xfrm>
            <a:off x="7073741" y="5784771"/>
            <a:ext cx="2173010" cy="271582"/>
          </a:xfrm>
          <a:prstGeom prst="rect">
            <a:avLst/>
          </a:prstGeom>
          <a:noFill/>
          <a:ln/>
        </p:spPr>
        <p:txBody>
          <a:bodyPr wrap="none" lIns="0" tIns="0" rIns="0" bIns="0" rtlCol="0" anchor="t"/>
          <a:lstStyle/>
          <a:p>
            <a:pPr algn="l" indent="0" marL="0">
              <a:lnSpc>
                <a:spcPts val="2100"/>
              </a:lnSpc>
              <a:buNone/>
            </a:pPr>
            <a:r>
              <a:rPr lang="en-US" sz="1700" b="1" dirty="0">
                <a:solidFill>
                  <a:srgbClr val="E5E0DF"/>
                </a:solidFill>
                <a:latin typeface="Inter Bold" pitchFamily="34" charset="0"/>
                <a:ea typeface="Inter Bold" pitchFamily="34" charset="-122"/>
                <a:cs typeface="Inter Bold" pitchFamily="34" charset="-120"/>
              </a:rPr>
              <a:t>Encapsulamiento</a:t>
            </a:r>
            <a:endParaRPr lang="en-US" sz="1700" dirty="0"/>
          </a:p>
        </p:txBody>
      </p:sp>
      <p:sp>
        <p:nvSpPr>
          <p:cNvPr id="23" name="Text 20"/>
          <p:cNvSpPr/>
          <p:nvPr/>
        </p:nvSpPr>
        <p:spPr>
          <a:xfrm>
            <a:off x="7073741" y="6160651"/>
            <a:ext cx="6838474" cy="556260"/>
          </a:xfrm>
          <a:prstGeom prst="rect">
            <a:avLst/>
          </a:prstGeom>
          <a:noFill/>
          <a:ln/>
        </p:spPr>
        <p:txBody>
          <a:bodyPr wrap="square" lIns="0" tIns="0" rIns="0" bIns="0" rtlCol="0" anchor="t"/>
          <a:lstStyle/>
          <a:p>
            <a:pPr algn="l" indent="0" marL="0">
              <a:lnSpc>
                <a:spcPts val="2150"/>
              </a:lnSpc>
              <a:buNone/>
            </a:pPr>
            <a:r>
              <a:rPr lang="en-US" sz="1350" dirty="0">
                <a:solidFill>
                  <a:srgbClr val="E5E0DF"/>
                </a:solidFill>
                <a:latin typeface="Inter" pitchFamily="34" charset="0"/>
                <a:ea typeface="Inter" pitchFamily="34" charset="-122"/>
                <a:cs typeface="Inter" pitchFamily="34" charset="-120"/>
              </a:rPr>
              <a:t>Toda la lógica interna está protegida, permitiendo acceso controlado a través de métodos públicos bien definidos</a:t>
            </a:r>
            <a:endParaRPr lang="en-US" sz="1350" dirty="0"/>
          </a:p>
        </p:txBody>
      </p:sp>
      <p:sp>
        <p:nvSpPr>
          <p:cNvPr id="24" name="Text 21"/>
          <p:cNvSpPr/>
          <p:nvPr/>
        </p:nvSpPr>
        <p:spPr>
          <a:xfrm>
            <a:off x="6181725" y="7109103"/>
            <a:ext cx="7753350" cy="556260"/>
          </a:xfrm>
          <a:prstGeom prst="rect">
            <a:avLst/>
          </a:prstGeom>
          <a:noFill/>
          <a:ln/>
        </p:spPr>
        <p:txBody>
          <a:bodyPr wrap="square" lIns="0" tIns="0" rIns="0" bIns="0" rtlCol="0" anchor="t"/>
          <a:lstStyle/>
          <a:p>
            <a:pPr algn="l" indent="0" marL="0">
              <a:lnSpc>
                <a:spcPts val="2150"/>
              </a:lnSpc>
              <a:buNone/>
            </a:pPr>
            <a:r>
              <a:rPr lang="en-US" sz="1350" dirty="0">
                <a:solidFill>
                  <a:srgbClr val="E5E0DF"/>
                </a:solidFill>
                <a:latin typeface="Inter" pitchFamily="34" charset="0"/>
                <a:ea typeface="Inter" pitchFamily="34" charset="-122"/>
                <a:cs typeface="Inter" pitchFamily="34" charset="-120"/>
              </a:rPr>
              <a:t>La implementación POO garantiza código mantenible, seguro y reutilizable, siguiendo las mejores prácticas de programación profesional en Visual Studio 2022.</a:t>
            </a:r>
            <a:endParaRPr lang="en-US" sz="13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486489" y="622697"/>
            <a:ext cx="6069092" cy="380047"/>
          </a:xfrm>
          <a:prstGeom prst="rect">
            <a:avLst/>
          </a:prstGeom>
          <a:noFill/>
          <a:ln/>
        </p:spPr>
        <p:txBody>
          <a:bodyPr wrap="none" lIns="0" tIns="0" rIns="0" bIns="0" rtlCol="0" anchor="t"/>
          <a:lstStyle/>
          <a:p>
            <a:pPr algn="l" indent="0" marL="0">
              <a:lnSpc>
                <a:spcPts val="2950"/>
              </a:lnSpc>
              <a:buNone/>
            </a:pPr>
            <a:r>
              <a:rPr lang="en-US" sz="2350" b="1" dirty="0">
                <a:solidFill>
                  <a:srgbClr val="FFFFFF"/>
                </a:solidFill>
                <a:latin typeface="Inter Bold" pitchFamily="34" charset="0"/>
                <a:ea typeface="Inter Bold" pitchFamily="34" charset="-122"/>
                <a:cs typeface="Inter Bold" pitchFamily="34" charset="-120"/>
              </a:rPr>
              <a:t>Programación Orientada a Objetos (POO)</a:t>
            </a:r>
            <a:endParaRPr lang="en-US" sz="2350" dirty="0"/>
          </a:p>
        </p:txBody>
      </p:sp>
      <p:sp>
        <p:nvSpPr>
          <p:cNvPr id="4" name="Text 1"/>
          <p:cNvSpPr/>
          <p:nvPr/>
        </p:nvSpPr>
        <p:spPr>
          <a:xfrm>
            <a:off x="486489" y="1185148"/>
            <a:ext cx="8171021" cy="584002"/>
          </a:xfrm>
          <a:prstGeom prst="rect">
            <a:avLst/>
          </a:prstGeom>
          <a:noFill/>
          <a:ln/>
        </p:spPr>
        <p:txBody>
          <a:bodyPr wrap="square" lIns="0" tIns="0" rIns="0" bIns="0" rtlCol="0" anchor="t"/>
          <a:lstStyle/>
          <a:p>
            <a:pPr algn="l" indent="0" marL="0">
              <a:lnSpc>
                <a:spcPts val="1500"/>
              </a:lnSpc>
              <a:buNone/>
            </a:pPr>
            <a:r>
              <a:rPr lang="en-US" sz="950" dirty="0">
                <a:solidFill>
                  <a:srgbClr val="E5E0DF"/>
                </a:solidFill>
                <a:latin typeface="Inter" pitchFamily="34" charset="0"/>
                <a:ea typeface="Inter" pitchFamily="34" charset="-122"/>
                <a:cs typeface="Inter" pitchFamily="34" charset="-120"/>
              </a:rPr>
              <a:t>La Programación Orientada a Objetos (POO) es un paradigma de programación que utiliza "objetos" para diseñar aplicaciones y modelos informáticos. Estos objetos son instancias de "clases", las cuales encapsulan datos y funciones que operan sobre esos datos, buscando imitar el mundo real.</a:t>
            </a:r>
            <a:endParaRPr lang="en-US" sz="950" dirty="0"/>
          </a:p>
        </p:txBody>
      </p:sp>
      <p:sp>
        <p:nvSpPr>
          <p:cNvPr id="5" name="Shape 2"/>
          <p:cNvSpPr/>
          <p:nvPr/>
        </p:nvSpPr>
        <p:spPr>
          <a:xfrm>
            <a:off x="486489" y="1905952"/>
            <a:ext cx="8171021" cy="1202531"/>
          </a:xfrm>
          <a:prstGeom prst="roundRect">
            <a:avLst>
              <a:gd name="adj" fmla="val 4249"/>
            </a:avLst>
          </a:prstGeom>
          <a:solidFill>
            <a:srgbClr val="110080"/>
          </a:solidFill>
          <a:ln w="7620">
            <a:solidFill>
              <a:srgbClr val="2A1999"/>
            </a:solidFill>
            <a:prstDash val="solid"/>
          </a:ln>
        </p:spPr>
      </p:sp>
      <p:sp>
        <p:nvSpPr>
          <p:cNvPr id="6" name="Shape 3"/>
          <p:cNvSpPr/>
          <p:nvPr/>
        </p:nvSpPr>
        <p:spPr>
          <a:xfrm>
            <a:off x="615672" y="2035135"/>
            <a:ext cx="364927" cy="364927"/>
          </a:xfrm>
          <a:prstGeom prst="roundRect">
            <a:avLst>
              <a:gd name="adj" fmla="val 25054561"/>
            </a:avLst>
          </a:prstGeom>
          <a:solidFill>
            <a:srgbClr val="2B0AFF"/>
          </a:solidFill>
          <a:ln/>
        </p:spPr>
      </p:sp>
      <p:sp>
        <p:nvSpPr>
          <p:cNvPr id="7" name="Text 4"/>
          <p:cNvSpPr/>
          <p:nvPr/>
        </p:nvSpPr>
        <p:spPr>
          <a:xfrm>
            <a:off x="615672" y="2521625"/>
            <a:ext cx="1520547" cy="190024"/>
          </a:xfrm>
          <a:prstGeom prst="rect">
            <a:avLst/>
          </a:prstGeom>
          <a:noFill/>
          <a:ln/>
        </p:spPr>
        <p:txBody>
          <a:bodyPr wrap="none" lIns="0" tIns="0" rIns="0" bIns="0" rtlCol="0" anchor="t"/>
          <a:lstStyle/>
          <a:p>
            <a:pPr algn="l" indent="0" marL="0">
              <a:lnSpc>
                <a:spcPts val="1450"/>
              </a:lnSpc>
              <a:buNone/>
            </a:pPr>
            <a:r>
              <a:rPr lang="en-US" sz="1150" b="1" dirty="0">
                <a:solidFill>
                  <a:srgbClr val="E5E0DF"/>
                </a:solidFill>
                <a:latin typeface="Inter Bold" pitchFamily="34" charset="0"/>
                <a:ea typeface="Inter Bold" pitchFamily="34" charset="-122"/>
                <a:cs typeface="Inter Bold" pitchFamily="34" charset="-120"/>
              </a:rPr>
              <a:t>Encapsulamiento</a:t>
            </a:r>
            <a:endParaRPr lang="en-US" sz="1150" dirty="0"/>
          </a:p>
        </p:txBody>
      </p:sp>
      <p:sp>
        <p:nvSpPr>
          <p:cNvPr id="8" name="Text 5"/>
          <p:cNvSpPr/>
          <p:nvPr/>
        </p:nvSpPr>
        <p:spPr>
          <a:xfrm>
            <a:off x="615672" y="2784634"/>
            <a:ext cx="7912656" cy="194667"/>
          </a:xfrm>
          <a:prstGeom prst="rect">
            <a:avLst/>
          </a:prstGeom>
          <a:noFill/>
          <a:ln/>
        </p:spPr>
        <p:txBody>
          <a:bodyPr wrap="none" lIns="0" tIns="0" rIns="0" bIns="0" rtlCol="0" anchor="t"/>
          <a:lstStyle/>
          <a:p>
            <a:pPr algn="l" indent="0" marL="0">
              <a:lnSpc>
                <a:spcPts val="1500"/>
              </a:lnSpc>
              <a:buNone/>
            </a:pPr>
            <a:r>
              <a:rPr lang="en-US" sz="950" dirty="0">
                <a:solidFill>
                  <a:srgbClr val="E5E0DF"/>
                </a:solidFill>
                <a:latin typeface="Inter" pitchFamily="34" charset="0"/>
                <a:ea typeface="Inter" pitchFamily="34" charset="-122"/>
                <a:cs typeface="Inter" pitchFamily="34" charset="-120"/>
              </a:rPr>
              <a:t>Agrupa datos y métodos en una sola unidad (clase), ocultando la implementación interna y exponiendo solo lo necesario.</a:t>
            </a:r>
            <a:endParaRPr lang="en-US" sz="950" dirty="0"/>
          </a:p>
        </p:txBody>
      </p:sp>
      <p:sp>
        <p:nvSpPr>
          <p:cNvPr id="9" name="Shape 6"/>
          <p:cNvSpPr/>
          <p:nvPr/>
        </p:nvSpPr>
        <p:spPr>
          <a:xfrm>
            <a:off x="486489" y="3230047"/>
            <a:ext cx="8171021" cy="1202531"/>
          </a:xfrm>
          <a:prstGeom prst="roundRect">
            <a:avLst>
              <a:gd name="adj" fmla="val 4249"/>
            </a:avLst>
          </a:prstGeom>
          <a:solidFill>
            <a:srgbClr val="110080"/>
          </a:solidFill>
          <a:ln w="7620">
            <a:solidFill>
              <a:srgbClr val="2A1999"/>
            </a:solidFill>
            <a:prstDash val="solid"/>
          </a:ln>
        </p:spPr>
      </p:sp>
      <p:sp>
        <p:nvSpPr>
          <p:cNvPr id="10" name="Shape 7"/>
          <p:cNvSpPr/>
          <p:nvPr/>
        </p:nvSpPr>
        <p:spPr>
          <a:xfrm>
            <a:off x="615672" y="3359229"/>
            <a:ext cx="364927" cy="364927"/>
          </a:xfrm>
          <a:prstGeom prst="roundRect">
            <a:avLst>
              <a:gd name="adj" fmla="val 25054561"/>
            </a:avLst>
          </a:prstGeom>
          <a:solidFill>
            <a:srgbClr val="2B0AFF"/>
          </a:solidFill>
          <a:ln/>
        </p:spPr>
      </p:sp>
      <p:sp>
        <p:nvSpPr>
          <p:cNvPr id="11" name="Text 8"/>
          <p:cNvSpPr/>
          <p:nvPr/>
        </p:nvSpPr>
        <p:spPr>
          <a:xfrm>
            <a:off x="615672" y="3845719"/>
            <a:ext cx="1520547" cy="190024"/>
          </a:xfrm>
          <a:prstGeom prst="rect">
            <a:avLst/>
          </a:prstGeom>
          <a:noFill/>
          <a:ln/>
        </p:spPr>
        <p:txBody>
          <a:bodyPr wrap="none" lIns="0" tIns="0" rIns="0" bIns="0" rtlCol="0" anchor="t"/>
          <a:lstStyle/>
          <a:p>
            <a:pPr algn="l" indent="0" marL="0">
              <a:lnSpc>
                <a:spcPts val="1450"/>
              </a:lnSpc>
              <a:buNone/>
            </a:pPr>
            <a:r>
              <a:rPr lang="en-US" sz="1150" b="1" dirty="0">
                <a:solidFill>
                  <a:srgbClr val="E5E0DF"/>
                </a:solidFill>
                <a:latin typeface="Inter Bold" pitchFamily="34" charset="0"/>
                <a:ea typeface="Inter Bold" pitchFamily="34" charset="-122"/>
                <a:cs typeface="Inter Bold" pitchFamily="34" charset="-120"/>
              </a:rPr>
              <a:t>Herencia</a:t>
            </a:r>
            <a:endParaRPr lang="en-US" sz="1150" dirty="0"/>
          </a:p>
        </p:txBody>
      </p:sp>
      <p:sp>
        <p:nvSpPr>
          <p:cNvPr id="12" name="Text 9"/>
          <p:cNvSpPr/>
          <p:nvPr/>
        </p:nvSpPr>
        <p:spPr>
          <a:xfrm>
            <a:off x="615672" y="4108728"/>
            <a:ext cx="7912656" cy="194667"/>
          </a:xfrm>
          <a:prstGeom prst="rect">
            <a:avLst/>
          </a:prstGeom>
          <a:noFill/>
          <a:ln/>
        </p:spPr>
        <p:txBody>
          <a:bodyPr wrap="none" lIns="0" tIns="0" rIns="0" bIns="0" rtlCol="0" anchor="t"/>
          <a:lstStyle/>
          <a:p>
            <a:pPr algn="l" indent="0" marL="0">
              <a:lnSpc>
                <a:spcPts val="1500"/>
              </a:lnSpc>
              <a:buNone/>
            </a:pPr>
            <a:r>
              <a:rPr lang="en-US" sz="950" dirty="0">
                <a:solidFill>
                  <a:srgbClr val="E5E0DF"/>
                </a:solidFill>
                <a:latin typeface="Inter" pitchFamily="34" charset="0"/>
                <a:ea typeface="Inter" pitchFamily="34" charset="-122"/>
                <a:cs typeface="Inter" pitchFamily="34" charset="-120"/>
              </a:rPr>
              <a:t>Permite que una clase (hija) adquiera atributos y comportamientos de otra clase (padre), promoviendo la reutilización de código.</a:t>
            </a:r>
            <a:endParaRPr lang="en-US" sz="950" dirty="0"/>
          </a:p>
        </p:txBody>
      </p:sp>
      <p:sp>
        <p:nvSpPr>
          <p:cNvPr id="13" name="Shape 10"/>
          <p:cNvSpPr/>
          <p:nvPr/>
        </p:nvSpPr>
        <p:spPr>
          <a:xfrm>
            <a:off x="486489" y="4554141"/>
            <a:ext cx="8171021" cy="1202531"/>
          </a:xfrm>
          <a:prstGeom prst="roundRect">
            <a:avLst>
              <a:gd name="adj" fmla="val 4249"/>
            </a:avLst>
          </a:prstGeom>
          <a:solidFill>
            <a:srgbClr val="110080"/>
          </a:solidFill>
          <a:ln w="7620">
            <a:solidFill>
              <a:srgbClr val="2A1999"/>
            </a:solidFill>
            <a:prstDash val="solid"/>
          </a:ln>
        </p:spPr>
      </p:sp>
      <p:sp>
        <p:nvSpPr>
          <p:cNvPr id="14" name="Shape 11"/>
          <p:cNvSpPr/>
          <p:nvPr/>
        </p:nvSpPr>
        <p:spPr>
          <a:xfrm>
            <a:off x="615672" y="4683323"/>
            <a:ext cx="364927" cy="364927"/>
          </a:xfrm>
          <a:prstGeom prst="roundRect">
            <a:avLst>
              <a:gd name="adj" fmla="val 25054561"/>
            </a:avLst>
          </a:prstGeom>
          <a:solidFill>
            <a:srgbClr val="2B0AFF"/>
          </a:solidFill>
          <a:ln/>
        </p:spPr>
      </p:sp>
      <p:sp>
        <p:nvSpPr>
          <p:cNvPr id="15" name="Text 12"/>
          <p:cNvSpPr/>
          <p:nvPr/>
        </p:nvSpPr>
        <p:spPr>
          <a:xfrm>
            <a:off x="615672" y="5169813"/>
            <a:ext cx="1520547" cy="190024"/>
          </a:xfrm>
          <a:prstGeom prst="rect">
            <a:avLst/>
          </a:prstGeom>
          <a:noFill/>
          <a:ln/>
        </p:spPr>
        <p:txBody>
          <a:bodyPr wrap="none" lIns="0" tIns="0" rIns="0" bIns="0" rtlCol="0" anchor="t"/>
          <a:lstStyle/>
          <a:p>
            <a:pPr algn="l" indent="0" marL="0">
              <a:lnSpc>
                <a:spcPts val="1450"/>
              </a:lnSpc>
              <a:buNone/>
            </a:pPr>
            <a:r>
              <a:rPr lang="en-US" sz="1150" b="1" dirty="0">
                <a:solidFill>
                  <a:srgbClr val="E5E0DF"/>
                </a:solidFill>
                <a:latin typeface="Inter Bold" pitchFamily="34" charset="0"/>
                <a:ea typeface="Inter Bold" pitchFamily="34" charset="-122"/>
                <a:cs typeface="Inter Bold" pitchFamily="34" charset="-120"/>
              </a:rPr>
              <a:t>Polimorfismo</a:t>
            </a:r>
            <a:endParaRPr lang="en-US" sz="1150" dirty="0"/>
          </a:p>
        </p:txBody>
      </p:sp>
      <p:sp>
        <p:nvSpPr>
          <p:cNvPr id="16" name="Text 13"/>
          <p:cNvSpPr/>
          <p:nvPr/>
        </p:nvSpPr>
        <p:spPr>
          <a:xfrm>
            <a:off x="615672" y="5432822"/>
            <a:ext cx="7912656" cy="194667"/>
          </a:xfrm>
          <a:prstGeom prst="rect">
            <a:avLst/>
          </a:prstGeom>
          <a:noFill/>
          <a:ln/>
        </p:spPr>
        <p:txBody>
          <a:bodyPr wrap="none" lIns="0" tIns="0" rIns="0" bIns="0" rtlCol="0" anchor="t"/>
          <a:lstStyle/>
          <a:p>
            <a:pPr algn="l" indent="0" marL="0">
              <a:lnSpc>
                <a:spcPts val="1500"/>
              </a:lnSpc>
              <a:buNone/>
            </a:pPr>
            <a:r>
              <a:rPr lang="en-US" sz="950" dirty="0">
                <a:solidFill>
                  <a:srgbClr val="E5E0DF"/>
                </a:solidFill>
                <a:latin typeface="Inter" pitchFamily="34" charset="0"/>
                <a:ea typeface="Inter" pitchFamily="34" charset="-122"/>
                <a:cs typeface="Inter" pitchFamily="34" charset="-120"/>
              </a:rPr>
              <a:t>Capacidad de diferentes objetos de responder a la misma llamada de método de maneras específicas y únicas.</a:t>
            </a:r>
            <a:endParaRPr lang="en-US" sz="950" dirty="0"/>
          </a:p>
        </p:txBody>
      </p:sp>
      <p:sp>
        <p:nvSpPr>
          <p:cNvPr id="17" name="Shape 14"/>
          <p:cNvSpPr/>
          <p:nvPr/>
        </p:nvSpPr>
        <p:spPr>
          <a:xfrm>
            <a:off x="486489" y="5878235"/>
            <a:ext cx="8171021" cy="1202531"/>
          </a:xfrm>
          <a:prstGeom prst="roundRect">
            <a:avLst>
              <a:gd name="adj" fmla="val 4249"/>
            </a:avLst>
          </a:prstGeom>
          <a:solidFill>
            <a:srgbClr val="110080"/>
          </a:solidFill>
          <a:ln w="7620">
            <a:solidFill>
              <a:srgbClr val="2A1999"/>
            </a:solidFill>
            <a:prstDash val="solid"/>
          </a:ln>
        </p:spPr>
      </p:sp>
      <p:sp>
        <p:nvSpPr>
          <p:cNvPr id="18" name="Shape 15"/>
          <p:cNvSpPr/>
          <p:nvPr/>
        </p:nvSpPr>
        <p:spPr>
          <a:xfrm>
            <a:off x="615672" y="6007418"/>
            <a:ext cx="364927" cy="364927"/>
          </a:xfrm>
          <a:prstGeom prst="roundRect">
            <a:avLst>
              <a:gd name="adj" fmla="val 25054561"/>
            </a:avLst>
          </a:prstGeom>
          <a:solidFill>
            <a:srgbClr val="2B0AFF"/>
          </a:solidFill>
          <a:ln/>
        </p:spPr>
      </p:sp>
      <p:sp>
        <p:nvSpPr>
          <p:cNvPr id="19" name="Text 16"/>
          <p:cNvSpPr/>
          <p:nvPr/>
        </p:nvSpPr>
        <p:spPr>
          <a:xfrm>
            <a:off x="615672" y="6493907"/>
            <a:ext cx="1520547" cy="190024"/>
          </a:xfrm>
          <a:prstGeom prst="rect">
            <a:avLst/>
          </a:prstGeom>
          <a:noFill/>
          <a:ln/>
        </p:spPr>
        <p:txBody>
          <a:bodyPr wrap="none" lIns="0" tIns="0" rIns="0" bIns="0" rtlCol="0" anchor="t"/>
          <a:lstStyle/>
          <a:p>
            <a:pPr algn="l" indent="0" marL="0">
              <a:lnSpc>
                <a:spcPts val="1450"/>
              </a:lnSpc>
              <a:buNone/>
            </a:pPr>
            <a:r>
              <a:rPr lang="en-US" sz="1150" b="1" dirty="0">
                <a:solidFill>
                  <a:srgbClr val="E5E0DF"/>
                </a:solidFill>
                <a:latin typeface="Inter Bold" pitchFamily="34" charset="0"/>
                <a:ea typeface="Inter Bold" pitchFamily="34" charset="-122"/>
                <a:cs typeface="Inter Bold" pitchFamily="34" charset="-120"/>
              </a:rPr>
              <a:t>Abstracción</a:t>
            </a:r>
            <a:endParaRPr lang="en-US" sz="1150" dirty="0"/>
          </a:p>
        </p:txBody>
      </p:sp>
      <p:sp>
        <p:nvSpPr>
          <p:cNvPr id="20" name="Text 17"/>
          <p:cNvSpPr/>
          <p:nvPr/>
        </p:nvSpPr>
        <p:spPr>
          <a:xfrm>
            <a:off x="615672" y="6756916"/>
            <a:ext cx="7912656" cy="194667"/>
          </a:xfrm>
          <a:prstGeom prst="rect">
            <a:avLst/>
          </a:prstGeom>
          <a:noFill/>
          <a:ln/>
        </p:spPr>
        <p:txBody>
          <a:bodyPr wrap="none" lIns="0" tIns="0" rIns="0" bIns="0" rtlCol="0" anchor="t"/>
          <a:lstStyle/>
          <a:p>
            <a:pPr algn="l" indent="0" marL="0">
              <a:lnSpc>
                <a:spcPts val="1500"/>
              </a:lnSpc>
              <a:buNone/>
            </a:pPr>
            <a:r>
              <a:rPr lang="en-US" sz="950" dirty="0">
                <a:solidFill>
                  <a:srgbClr val="E5E0DF"/>
                </a:solidFill>
                <a:latin typeface="Inter" pitchFamily="34" charset="0"/>
                <a:ea typeface="Inter" pitchFamily="34" charset="-122"/>
                <a:cs typeface="Inter" pitchFamily="34" charset="-120"/>
              </a:rPr>
              <a:t>Se enfoca en los aspectos esenciales de un objeto, ignorando los detalles menos relevantes para simplificar la interfaz.</a:t>
            </a:r>
            <a:endParaRPr lang="en-US" sz="950" dirty="0"/>
          </a:p>
        </p:txBody>
      </p:sp>
      <p:sp>
        <p:nvSpPr>
          <p:cNvPr id="21" name="Text 18"/>
          <p:cNvSpPr/>
          <p:nvPr/>
        </p:nvSpPr>
        <p:spPr>
          <a:xfrm>
            <a:off x="486489" y="7217569"/>
            <a:ext cx="8171021" cy="389334"/>
          </a:xfrm>
          <a:prstGeom prst="rect">
            <a:avLst/>
          </a:prstGeom>
          <a:noFill/>
          <a:ln/>
        </p:spPr>
        <p:txBody>
          <a:bodyPr wrap="square" lIns="0" tIns="0" rIns="0" bIns="0" rtlCol="0" anchor="t"/>
          <a:lstStyle/>
          <a:p>
            <a:pPr algn="l" indent="0" marL="0">
              <a:lnSpc>
                <a:spcPts val="1500"/>
              </a:lnSpc>
              <a:buNone/>
            </a:pPr>
            <a:r>
              <a:rPr lang="en-US" sz="950" dirty="0">
                <a:solidFill>
                  <a:srgbClr val="E5E0DF"/>
                </a:solidFill>
                <a:latin typeface="Inter" pitchFamily="34" charset="0"/>
                <a:ea typeface="Inter" pitchFamily="34" charset="-122"/>
                <a:cs typeface="Inter" pitchFamily="34" charset="-120"/>
              </a:rPr>
              <a:t>En C++, la POO es fundamental para crear software modular, mantenible y escalable. Facilita la gestión de la complejidad en proyectos grandes, permitiendo diseñar soluciones más robustas y elegantes.</a:t>
            </a:r>
            <a:endParaRPr lang="en-US" sz="9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396835" y="272891"/>
            <a:ext cx="5655112" cy="310158"/>
          </a:xfrm>
          <a:prstGeom prst="rect">
            <a:avLst/>
          </a:prstGeom>
          <a:noFill/>
          <a:ln/>
        </p:spPr>
        <p:txBody>
          <a:bodyPr wrap="none" lIns="0" tIns="0" rIns="0" bIns="0" rtlCol="0" anchor="t"/>
          <a:lstStyle/>
          <a:p>
            <a:pPr algn="l" indent="0" marL="0">
              <a:lnSpc>
                <a:spcPts val="2400"/>
              </a:lnSpc>
              <a:buNone/>
            </a:pPr>
            <a:r>
              <a:rPr lang="en-US" sz="1950" b="1" dirty="0">
                <a:solidFill>
                  <a:srgbClr val="FFFFFF"/>
                </a:solidFill>
                <a:latin typeface="Inter Bold" pitchFamily="34" charset="0"/>
                <a:ea typeface="Inter Bold" pitchFamily="34" charset="-122"/>
                <a:cs typeface="Inter Bold" pitchFamily="34" charset="-120"/>
              </a:rPr>
              <a:t>Clases y Objetos en C++: Los Pilares de la POO</a:t>
            </a:r>
            <a:endParaRPr lang="en-US" sz="1950" dirty="0"/>
          </a:p>
        </p:txBody>
      </p:sp>
      <p:sp>
        <p:nvSpPr>
          <p:cNvPr id="3" name="Text 1"/>
          <p:cNvSpPr/>
          <p:nvPr/>
        </p:nvSpPr>
        <p:spPr>
          <a:xfrm>
            <a:off x="396835" y="781407"/>
            <a:ext cx="13836729" cy="158591"/>
          </a:xfrm>
          <a:prstGeom prst="rect">
            <a:avLst/>
          </a:prstGeom>
          <a:noFill/>
          <a:ln/>
        </p:spPr>
        <p:txBody>
          <a:bodyPr wrap="none" lIns="0" tIns="0" rIns="0" bIns="0" rtlCol="0" anchor="t"/>
          <a:lstStyle/>
          <a:p>
            <a:pPr algn="l" indent="0" marL="0">
              <a:lnSpc>
                <a:spcPts val="1250"/>
              </a:lnSpc>
              <a:buNone/>
            </a:pPr>
            <a:r>
              <a:rPr lang="en-US" sz="750" dirty="0">
                <a:solidFill>
                  <a:srgbClr val="E5E0DF"/>
                </a:solidFill>
                <a:latin typeface="Inter" pitchFamily="34" charset="0"/>
                <a:ea typeface="Inter" pitchFamily="34" charset="-122"/>
                <a:cs typeface="Inter" pitchFamily="34" charset="-120"/>
              </a:rPr>
              <a:t>Las clases son la base de la Programación Orientada a Objetos en C++. Funcionan como plantillas que definen la estructura y el comportamiento de los objetos, permitiendo modelar entidades del mundo real.</a:t>
            </a:r>
            <a:endParaRPr lang="en-US" sz="750" dirty="0"/>
          </a:p>
        </p:txBody>
      </p:sp>
      <p:pic>
        <p:nvPicPr>
          <p:cNvPr id="4" name="Image 0" descr="preencoded.png">    </p:cNvPr>
          <p:cNvPicPr>
            <a:picLocks noChangeAspect="1"/>
          </p:cNvPicPr>
          <p:nvPr/>
        </p:nvPicPr>
        <p:blipFill>
          <a:blip r:embed="rId1"/>
          <a:stretch>
            <a:fillRect/>
          </a:stretch>
        </p:blipFill>
        <p:spPr>
          <a:xfrm>
            <a:off x="396835" y="1051560"/>
            <a:ext cx="7542014" cy="5160288"/>
          </a:xfrm>
          <a:prstGeom prst="rect">
            <a:avLst/>
          </a:prstGeom>
        </p:spPr>
      </p:pic>
      <p:sp>
        <p:nvSpPr>
          <p:cNvPr id="5" name="Text 2"/>
          <p:cNvSpPr/>
          <p:nvPr/>
        </p:nvSpPr>
        <p:spPr>
          <a:xfrm>
            <a:off x="396835" y="6422588"/>
            <a:ext cx="1240393" cy="155019"/>
          </a:xfrm>
          <a:prstGeom prst="rect">
            <a:avLst/>
          </a:prstGeom>
          <a:noFill/>
          <a:ln/>
        </p:spPr>
        <p:txBody>
          <a:bodyPr wrap="none" lIns="0" tIns="0" rIns="0" bIns="0" rtlCol="0" anchor="t"/>
          <a:lstStyle/>
          <a:p>
            <a:pPr algn="l" indent="0" marL="0">
              <a:lnSpc>
                <a:spcPts val="1200"/>
              </a:lnSpc>
              <a:buNone/>
            </a:pPr>
            <a:r>
              <a:rPr lang="en-US" sz="950" b="1" dirty="0">
                <a:solidFill>
                  <a:srgbClr val="FFFFFF"/>
                </a:solidFill>
                <a:latin typeface="Inter Bold" pitchFamily="34" charset="0"/>
                <a:ea typeface="Inter Bold" pitchFamily="34" charset="-122"/>
                <a:cs typeface="Inter Bold" pitchFamily="34" charset="-120"/>
              </a:rPr>
              <a:t>¿Qué es una Clase?</a:t>
            </a:r>
            <a:endParaRPr lang="en-US" sz="950" dirty="0"/>
          </a:p>
        </p:txBody>
      </p:sp>
      <p:sp>
        <p:nvSpPr>
          <p:cNvPr id="6" name="Text 3"/>
          <p:cNvSpPr/>
          <p:nvPr/>
        </p:nvSpPr>
        <p:spPr>
          <a:xfrm>
            <a:off x="396835" y="6676787"/>
            <a:ext cx="6797397" cy="317183"/>
          </a:xfrm>
          <a:prstGeom prst="rect">
            <a:avLst/>
          </a:prstGeom>
          <a:noFill/>
          <a:ln/>
        </p:spPr>
        <p:txBody>
          <a:bodyPr wrap="square" lIns="0" tIns="0" rIns="0" bIns="0" rtlCol="0" anchor="t"/>
          <a:lstStyle/>
          <a:p>
            <a:pPr algn="l" indent="0" marL="0">
              <a:lnSpc>
                <a:spcPts val="1250"/>
              </a:lnSpc>
              <a:buNone/>
            </a:pPr>
            <a:r>
              <a:rPr lang="en-US" sz="750" dirty="0">
                <a:solidFill>
                  <a:srgbClr val="E5E0DF"/>
                </a:solidFill>
                <a:latin typeface="Inter" pitchFamily="34" charset="0"/>
                <a:ea typeface="Inter" pitchFamily="34" charset="-122"/>
                <a:cs typeface="Inter" pitchFamily="34" charset="-120"/>
              </a:rPr>
              <a:t>Una clase es un </a:t>
            </a:r>
            <a:pPr algn="l" indent="0" marL="0">
              <a:lnSpc>
                <a:spcPts val="1250"/>
              </a:lnSpc>
              <a:buNone/>
            </a:pPr>
            <a:r>
              <a:rPr lang="en-US" sz="750" b="1" dirty="0">
                <a:solidFill>
                  <a:srgbClr val="E5E0DF"/>
                </a:solidFill>
                <a:latin typeface="Inter" pitchFamily="34" charset="0"/>
                <a:ea typeface="Inter" pitchFamily="34" charset="-122"/>
                <a:cs typeface="Inter" pitchFamily="34" charset="-120"/>
              </a:rPr>
              <a:t>plano</a:t>
            </a:r>
            <a:pPr algn="l" indent="0" marL="0">
              <a:lnSpc>
                <a:spcPts val="1250"/>
              </a:lnSpc>
              <a:buNone/>
            </a:pPr>
            <a:r>
              <a:rPr lang="en-US" sz="750" dirty="0">
                <a:solidFill>
                  <a:srgbClr val="E5E0DF"/>
                </a:solidFill>
                <a:latin typeface="Inter" pitchFamily="34" charset="0"/>
                <a:ea typeface="Inter" pitchFamily="34" charset="-122"/>
                <a:cs typeface="Inter" pitchFamily="34" charset="-120"/>
              </a:rPr>
              <a:t> o una </a:t>
            </a:r>
            <a:pPr algn="l" indent="0" marL="0">
              <a:lnSpc>
                <a:spcPts val="1250"/>
              </a:lnSpc>
              <a:buNone/>
            </a:pPr>
            <a:r>
              <a:rPr lang="en-US" sz="750" b="1" dirty="0">
                <a:solidFill>
                  <a:srgbClr val="E5E0DF"/>
                </a:solidFill>
                <a:latin typeface="Inter" pitchFamily="34" charset="0"/>
                <a:ea typeface="Inter" pitchFamily="34" charset="-122"/>
                <a:cs typeface="Inter" pitchFamily="34" charset="-120"/>
              </a:rPr>
              <a:t>plantilla</a:t>
            </a:r>
            <a:pPr algn="l" indent="0" marL="0">
              <a:lnSpc>
                <a:spcPts val="1250"/>
              </a:lnSpc>
              <a:buNone/>
            </a:pPr>
            <a:r>
              <a:rPr lang="en-US" sz="750" dirty="0">
                <a:solidFill>
                  <a:srgbClr val="E5E0DF"/>
                </a:solidFill>
                <a:latin typeface="Inter" pitchFamily="34" charset="0"/>
                <a:ea typeface="Inter" pitchFamily="34" charset="-122"/>
                <a:cs typeface="Inter" pitchFamily="34" charset="-120"/>
              </a:rPr>
              <a:t> para crear objetos. Define los atributos (variables) y los métodos (funciones) que los objetos de ese tipo tendrán. Es una descripción lógica de algo.</a:t>
            </a:r>
            <a:endParaRPr lang="en-US" sz="750" dirty="0"/>
          </a:p>
        </p:txBody>
      </p:sp>
      <p:sp>
        <p:nvSpPr>
          <p:cNvPr id="7" name="Shape 4"/>
          <p:cNvSpPr/>
          <p:nvPr/>
        </p:nvSpPr>
        <p:spPr>
          <a:xfrm>
            <a:off x="396835" y="7105531"/>
            <a:ext cx="6797397" cy="1576149"/>
          </a:xfrm>
          <a:prstGeom prst="roundRect">
            <a:avLst>
              <a:gd name="adj" fmla="val 2644"/>
            </a:avLst>
          </a:prstGeom>
          <a:solidFill>
            <a:srgbClr val="343232"/>
          </a:solidFill>
          <a:ln/>
        </p:spPr>
      </p:sp>
      <p:sp>
        <p:nvSpPr>
          <p:cNvPr id="8" name="Shape 5"/>
          <p:cNvSpPr/>
          <p:nvPr/>
        </p:nvSpPr>
        <p:spPr>
          <a:xfrm>
            <a:off x="391954" y="7105531"/>
            <a:ext cx="6807160" cy="1576149"/>
          </a:xfrm>
          <a:prstGeom prst="roundRect">
            <a:avLst>
              <a:gd name="adj" fmla="val 944"/>
            </a:avLst>
          </a:prstGeom>
          <a:solidFill>
            <a:srgbClr val="343232"/>
          </a:solidFill>
          <a:ln/>
        </p:spPr>
      </p:sp>
      <p:sp>
        <p:nvSpPr>
          <p:cNvPr id="9" name="Text 6"/>
          <p:cNvSpPr/>
          <p:nvPr/>
        </p:nvSpPr>
        <p:spPr>
          <a:xfrm>
            <a:off x="491133" y="7179945"/>
            <a:ext cx="6608802" cy="1427321"/>
          </a:xfrm>
          <a:prstGeom prst="rect">
            <a:avLst/>
          </a:prstGeom>
          <a:noFill/>
          <a:ln/>
        </p:spPr>
        <p:txBody>
          <a:bodyPr wrap="square" lIns="0" tIns="0" rIns="0" bIns="0" rtlCol="0" anchor="t"/>
          <a:lstStyle/>
          <a:p>
            <a:pPr algn="l" indent="0" marL="0">
              <a:lnSpc>
                <a:spcPts val="1250"/>
              </a:lnSpc>
              <a:buNone/>
            </a:pPr>
            <a:r>
              <a:rPr lang="en-US" sz="750" dirty="0">
                <a:solidFill>
                  <a:srgbClr val="E5E0DF"/>
                </a:solidFill>
                <a:highlight>
                  <a:srgbClr val="343232"/>
                </a:highlight>
                <a:latin typeface="Consolas" pitchFamily="34" charset="0"/>
                <a:ea typeface="Consolas" pitchFamily="34" charset="-122"/>
                <a:cs typeface="Consolas" pitchFamily="34" charset="-120"/>
              </a:rPr>
              <a:t>class Coche {public:    std::string marca;    int anio;    void mostrarDatos() {        // ...    }};</a:t>
            </a:r>
            <a:endParaRPr lang="en-US" sz="750" dirty="0"/>
          </a:p>
        </p:txBody>
      </p:sp>
      <p:sp>
        <p:nvSpPr>
          <p:cNvPr id="10" name="Text 7"/>
          <p:cNvSpPr/>
          <p:nvPr/>
        </p:nvSpPr>
        <p:spPr>
          <a:xfrm>
            <a:off x="7443788" y="6422588"/>
            <a:ext cx="1240393" cy="155019"/>
          </a:xfrm>
          <a:prstGeom prst="rect">
            <a:avLst/>
          </a:prstGeom>
          <a:noFill/>
          <a:ln/>
        </p:spPr>
        <p:txBody>
          <a:bodyPr wrap="none" lIns="0" tIns="0" rIns="0" bIns="0" rtlCol="0" anchor="t"/>
          <a:lstStyle/>
          <a:p>
            <a:pPr algn="l" indent="0" marL="0">
              <a:lnSpc>
                <a:spcPts val="1200"/>
              </a:lnSpc>
              <a:buNone/>
            </a:pPr>
            <a:r>
              <a:rPr lang="en-US" sz="950" b="1" dirty="0">
                <a:solidFill>
                  <a:srgbClr val="FFFFFF"/>
                </a:solidFill>
                <a:latin typeface="Inter Bold" pitchFamily="34" charset="0"/>
                <a:ea typeface="Inter Bold" pitchFamily="34" charset="-122"/>
                <a:cs typeface="Inter Bold" pitchFamily="34" charset="-120"/>
              </a:rPr>
              <a:t>¿Qué es un Objeto?</a:t>
            </a:r>
            <a:endParaRPr lang="en-US" sz="950" dirty="0"/>
          </a:p>
        </p:txBody>
      </p:sp>
      <p:sp>
        <p:nvSpPr>
          <p:cNvPr id="11" name="Text 8"/>
          <p:cNvSpPr/>
          <p:nvPr/>
        </p:nvSpPr>
        <p:spPr>
          <a:xfrm>
            <a:off x="7443788" y="6676787"/>
            <a:ext cx="6797397" cy="317183"/>
          </a:xfrm>
          <a:prstGeom prst="rect">
            <a:avLst/>
          </a:prstGeom>
          <a:noFill/>
          <a:ln/>
        </p:spPr>
        <p:txBody>
          <a:bodyPr wrap="square" lIns="0" tIns="0" rIns="0" bIns="0" rtlCol="0" anchor="t"/>
          <a:lstStyle/>
          <a:p>
            <a:pPr algn="l" indent="0" marL="0">
              <a:lnSpc>
                <a:spcPts val="1250"/>
              </a:lnSpc>
              <a:buNone/>
            </a:pPr>
            <a:r>
              <a:rPr lang="en-US" sz="750" dirty="0">
                <a:solidFill>
                  <a:srgbClr val="E5E0DF"/>
                </a:solidFill>
                <a:latin typeface="Inter" pitchFamily="34" charset="0"/>
                <a:ea typeface="Inter" pitchFamily="34" charset="-122"/>
                <a:cs typeface="Inter" pitchFamily="34" charset="-120"/>
              </a:rPr>
              <a:t>Un objeto es una </a:t>
            </a:r>
            <a:pPr algn="l" indent="0" marL="0">
              <a:lnSpc>
                <a:spcPts val="1250"/>
              </a:lnSpc>
              <a:buNone/>
            </a:pPr>
            <a:r>
              <a:rPr lang="en-US" sz="750" b="1" dirty="0">
                <a:solidFill>
                  <a:srgbClr val="E5E0DF"/>
                </a:solidFill>
                <a:latin typeface="Inter" pitchFamily="34" charset="0"/>
                <a:ea typeface="Inter" pitchFamily="34" charset="-122"/>
                <a:cs typeface="Inter" pitchFamily="34" charset="-120"/>
              </a:rPr>
              <a:t>instancia concreta</a:t>
            </a:r>
            <a:pPr algn="l" indent="0" marL="0">
              <a:lnSpc>
                <a:spcPts val="1250"/>
              </a:lnSpc>
              <a:buNone/>
            </a:pPr>
            <a:r>
              <a:rPr lang="en-US" sz="750" dirty="0">
                <a:solidFill>
                  <a:srgbClr val="E5E0DF"/>
                </a:solidFill>
                <a:latin typeface="Inter" pitchFamily="34" charset="0"/>
                <a:ea typeface="Inter" pitchFamily="34" charset="-122"/>
                <a:cs typeface="Inter" pitchFamily="34" charset="-120"/>
              </a:rPr>
              <a:t> de una clase. Es una entidad real que posee los atributos y puede ejecutar los métodos definidos por su clase, ocupando memoria y teniendo un estado propio.</a:t>
            </a:r>
            <a:endParaRPr lang="en-US" sz="750" dirty="0"/>
          </a:p>
        </p:txBody>
      </p:sp>
      <p:sp>
        <p:nvSpPr>
          <p:cNvPr id="12" name="Shape 9"/>
          <p:cNvSpPr/>
          <p:nvPr/>
        </p:nvSpPr>
        <p:spPr>
          <a:xfrm>
            <a:off x="7443788" y="7105531"/>
            <a:ext cx="6797397" cy="783193"/>
          </a:xfrm>
          <a:prstGeom prst="roundRect">
            <a:avLst>
              <a:gd name="adj" fmla="val 5322"/>
            </a:avLst>
          </a:prstGeom>
          <a:solidFill>
            <a:srgbClr val="343232"/>
          </a:solidFill>
          <a:ln/>
        </p:spPr>
      </p:sp>
      <p:sp>
        <p:nvSpPr>
          <p:cNvPr id="13" name="Shape 10"/>
          <p:cNvSpPr/>
          <p:nvPr/>
        </p:nvSpPr>
        <p:spPr>
          <a:xfrm>
            <a:off x="7438906" y="7105531"/>
            <a:ext cx="6807160" cy="783193"/>
          </a:xfrm>
          <a:prstGeom prst="roundRect">
            <a:avLst>
              <a:gd name="adj" fmla="val 1901"/>
            </a:avLst>
          </a:prstGeom>
          <a:solidFill>
            <a:srgbClr val="343232"/>
          </a:solidFill>
          <a:ln/>
        </p:spPr>
      </p:sp>
      <p:sp>
        <p:nvSpPr>
          <p:cNvPr id="14" name="Text 11"/>
          <p:cNvSpPr/>
          <p:nvPr/>
        </p:nvSpPr>
        <p:spPr>
          <a:xfrm>
            <a:off x="7538085" y="7179945"/>
            <a:ext cx="6608802" cy="634365"/>
          </a:xfrm>
          <a:prstGeom prst="rect">
            <a:avLst/>
          </a:prstGeom>
          <a:noFill/>
          <a:ln/>
        </p:spPr>
        <p:txBody>
          <a:bodyPr wrap="square" lIns="0" tIns="0" rIns="0" bIns="0" rtlCol="0" anchor="t"/>
          <a:lstStyle/>
          <a:p>
            <a:pPr algn="l" indent="0" marL="0">
              <a:lnSpc>
                <a:spcPts val="1250"/>
              </a:lnSpc>
              <a:buNone/>
            </a:pPr>
            <a:r>
              <a:rPr lang="en-US" sz="750" dirty="0">
                <a:solidFill>
                  <a:srgbClr val="E5E0DF"/>
                </a:solidFill>
                <a:highlight>
                  <a:srgbClr val="343232"/>
                </a:highlight>
                <a:latin typeface="Consolas" pitchFamily="34" charset="0"/>
                <a:ea typeface="Consolas" pitchFamily="34" charset="-122"/>
                <a:cs typeface="Consolas" pitchFamily="34" charset="-120"/>
              </a:rPr>
              <a:t>Coche miCoche; // Creando un objetomiCoche.marca = "Toyota";miCoche.anio = 2023;miCoche.mostrarDatos();</a:t>
            </a:r>
            <a:endParaRPr lang="en-US" sz="750" dirty="0"/>
          </a:p>
        </p:txBody>
      </p:sp>
      <p:sp>
        <p:nvSpPr>
          <p:cNvPr id="15" name="Text 12"/>
          <p:cNvSpPr/>
          <p:nvPr/>
        </p:nvSpPr>
        <p:spPr>
          <a:xfrm>
            <a:off x="396835" y="8904803"/>
            <a:ext cx="13836729" cy="158591"/>
          </a:xfrm>
          <a:prstGeom prst="rect">
            <a:avLst/>
          </a:prstGeom>
          <a:noFill/>
          <a:ln/>
        </p:spPr>
        <p:txBody>
          <a:bodyPr wrap="none" lIns="0" tIns="0" rIns="0" bIns="0" rtlCol="0" anchor="t"/>
          <a:lstStyle/>
          <a:p>
            <a:pPr algn="l" indent="0" marL="0">
              <a:lnSpc>
                <a:spcPts val="1250"/>
              </a:lnSpc>
              <a:buNone/>
            </a:pPr>
            <a:r>
              <a:rPr lang="en-US" sz="750" dirty="0">
                <a:solidFill>
                  <a:srgbClr val="E5E0DF"/>
                </a:solidFill>
                <a:latin typeface="Inter" pitchFamily="34" charset="0"/>
                <a:ea typeface="Inter" pitchFamily="34" charset="-122"/>
                <a:cs typeface="Inter" pitchFamily="34" charset="-120"/>
              </a:rPr>
              <a:t>Esta dualidad clase-objeto es fundamental para construir software modular, reutilizable y escalable, reflejando de forma eficiente la complejidad del mundo real en el código.</a:t>
            </a:r>
            <a:endParaRPr lang="en-US" sz="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060877" y="501610"/>
            <a:ext cx="7995047" cy="897731"/>
          </a:xfrm>
          <a:prstGeom prst="rect">
            <a:avLst/>
          </a:prstGeom>
          <a:noFill/>
          <a:ln/>
        </p:spPr>
        <p:txBody>
          <a:bodyPr wrap="square" lIns="0" tIns="0" rIns="0" bIns="0" rtlCol="0" anchor="t"/>
          <a:lstStyle/>
          <a:p>
            <a:pPr algn="l" indent="0" marL="0">
              <a:lnSpc>
                <a:spcPts val="3500"/>
              </a:lnSpc>
              <a:buNone/>
            </a:pPr>
            <a:r>
              <a:rPr lang="en-US" sz="2800" b="1" dirty="0">
                <a:solidFill>
                  <a:srgbClr val="FFFFFF"/>
                </a:solidFill>
                <a:latin typeface="Inter Bold" pitchFamily="34" charset="0"/>
                <a:ea typeface="Inter Bold" pitchFamily="34" charset="-122"/>
                <a:cs typeface="Inter Bold" pitchFamily="34" charset="-120"/>
              </a:rPr>
              <a:t>Encapsulamiento en C++: Protegiendo tus Datos</a:t>
            </a:r>
            <a:endParaRPr lang="en-US" sz="2800" dirty="0"/>
          </a:p>
        </p:txBody>
      </p:sp>
      <p:sp>
        <p:nvSpPr>
          <p:cNvPr id="4" name="Text 1"/>
          <p:cNvSpPr/>
          <p:nvPr/>
        </p:nvSpPr>
        <p:spPr>
          <a:xfrm>
            <a:off x="6060877" y="1614726"/>
            <a:ext cx="7995047" cy="689015"/>
          </a:xfrm>
          <a:prstGeom prst="rect">
            <a:avLst/>
          </a:prstGeom>
          <a:noFill/>
          <a:ln/>
        </p:spPr>
        <p:txBody>
          <a:bodyPr wrap="square" lIns="0" tIns="0" rIns="0" bIns="0" rtlCol="0" anchor="t"/>
          <a:lstStyle/>
          <a:p>
            <a:pPr algn="l" indent="0" marL="0">
              <a:lnSpc>
                <a:spcPts val="1800"/>
              </a:lnSpc>
              <a:buNone/>
            </a:pPr>
            <a:r>
              <a:rPr lang="en-US" sz="1100" dirty="0">
                <a:solidFill>
                  <a:srgbClr val="E5E0DF"/>
                </a:solidFill>
                <a:latin typeface="Inter" pitchFamily="34" charset="0"/>
                <a:ea typeface="Inter" pitchFamily="34" charset="-122"/>
                <a:cs typeface="Inter" pitchFamily="34" charset="-120"/>
              </a:rPr>
              <a:t>El encapsulamiento es uno de los pilares fundamentales de la Programación Orientada a Objetos. Consiste en </a:t>
            </a:r>
            <a:pPr algn="l" indent="0" marL="0">
              <a:lnSpc>
                <a:spcPts val="1800"/>
              </a:lnSpc>
              <a:buNone/>
            </a:pPr>
            <a:r>
              <a:rPr lang="en-US" sz="1100" b="1" dirty="0">
                <a:solidFill>
                  <a:srgbClr val="E5E0DF"/>
                </a:solidFill>
                <a:latin typeface="Inter" pitchFamily="34" charset="0"/>
                <a:ea typeface="Inter" pitchFamily="34" charset="-122"/>
                <a:cs typeface="Inter" pitchFamily="34" charset="-120"/>
              </a:rPr>
              <a:t>agrupar los datos (atributos) y los métodos (funciones) que operan sobre esos datos</a:t>
            </a:r>
            <a:pPr algn="l" indent="0" marL="0">
              <a:lnSpc>
                <a:spcPts val="1800"/>
              </a:lnSpc>
              <a:buNone/>
            </a:pPr>
            <a:r>
              <a:rPr lang="en-US" sz="1100" dirty="0">
                <a:solidFill>
                  <a:srgbClr val="E5E0DF"/>
                </a:solidFill>
                <a:latin typeface="Inter" pitchFamily="34" charset="0"/>
                <a:ea typeface="Inter" pitchFamily="34" charset="-122"/>
                <a:cs typeface="Inter" pitchFamily="34" charset="-120"/>
              </a:rPr>
              <a:t> en una única unidad, la clase, y en </a:t>
            </a:r>
            <a:pPr algn="l" indent="0" marL="0">
              <a:lnSpc>
                <a:spcPts val="1800"/>
              </a:lnSpc>
              <a:buNone/>
            </a:pPr>
            <a:r>
              <a:rPr lang="en-US" sz="1100" b="1" dirty="0">
                <a:solidFill>
                  <a:srgbClr val="E5E0DF"/>
                </a:solidFill>
                <a:latin typeface="Inter" pitchFamily="34" charset="0"/>
                <a:ea typeface="Inter" pitchFamily="34" charset="-122"/>
                <a:cs typeface="Inter" pitchFamily="34" charset="-120"/>
              </a:rPr>
              <a:t>restringir el acceso directo</a:t>
            </a:r>
            <a:pPr algn="l" indent="0" marL="0">
              <a:lnSpc>
                <a:spcPts val="1800"/>
              </a:lnSpc>
              <a:buNone/>
            </a:pPr>
            <a:r>
              <a:rPr lang="en-US" sz="1100" dirty="0">
                <a:solidFill>
                  <a:srgbClr val="E5E0DF"/>
                </a:solidFill>
                <a:latin typeface="Inter" pitchFamily="34" charset="0"/>
                <a:ea typeface="Inter" pitchFamily="34" charset="-122"/>
                <a:cs typeface="Inter" pitchFamily="34" charset="-120"/>
              </a:rPr>
              <a:t> a ciertos componentes del objeto.</a:t>
            </a:r>
            <a:endParaRPr lang="en-US" sz="1100" dirty="0"/>
          </a:p>
        </p:txBody>
      </p:sp>
      <p:sp>
        <p:nvSpPr>
          <p:cNvPr id="5" name="Text 2"/>
          <p:cNvSpPr/>
          <p:nvPr/>
        </p:nvSpPr>
        <p:spPr>
          <a:xfrm>
            <a:off x="6060877" y="2465308"/>
            <a:ext cx="7995047" cy="689015"/>
          </a:xfrm>
          <a:prstGeom prst="rect">
            <a:avLst/>
          </a:prstGeom>
          <a:noFill/>
          <a:ln/>
        </p:spPr>
        <p:txBody>
          <a:bodyPr wrap="square" lIns="0" tIns="0" rIns="0" bIns="0" rtlCol="0" anchor="t"/>
          <a:lstStyle/>
          <a:p>
            <a:pPr algn="l" indent="0" marL="0">
              <a:lnSpc>
                <a:spcPts val="1800"/>
              </a:lnSpc>
              <a:buNone/>
            </a:pPr>
            <a:r>
              <a:rPr lang="en-US" sz="1100" dirty="0">
                <a:solidFill>
                  <a:srgbClr val="E5E0DF"/>
                </a:solidFill>
                <a:latin typeface="Inter" pitchFamily="34" charset="0"/>
                <a:ea typeface="Inter" pitchFamily="34" charset="-122"/>
                <a:cs typeface="Inter" pitchFamily="34" charset="-120"/>
              </a:rPr>
              <a:t>Su objetivo principal es ocultar la complejidad interna, proteger el estado del objeto de modificaciones externas no deseadas y presentar una interfaz clara y controlada para interactuar con él, fomentando la modularidad y la seguridad del código.</a:t>
            </a:r>
            <a:endParaRPr lang="en-US" sz="1100" dirty="0"/>
          </a:p>
        </p:txBody>
      </p:sp>
      <p:sp>
        <p:nvSpPr>
          <p:cNvPr id="6" name="Text 3"/>
          <p:cNvSpPr/>
          <p:nvPr/>
        </p:nvSpPr>
        <p:spPr>
          <a:xfrm>
            <a:off x="6060877" y="3369707"/>
            <a:ext cx="3498533" cy="269319"/>
          </a:xfrm>
          <a:prstGeom prst="rect">
            <a:avLst/>
          </a:prstGeom>
          <a:noFill/>
          <a:ln/>
        </p:spPr>
        <p:txBody>
          <a:bodyPr wrap="none" lIns="0" tIns="0" rIns="0" bIns="0" rtlCol="0" anchor="t"/>
          <a:lstStyle/>
          <a:p>
            <a:pPr algn="l" indent="0" marL="0">
              <a:lnSpc>
                <a:spcPts val="2100"/>
              </a:lnSpc>
              <a:buNone/>
            </a:pPr>
            <a:r>
              <a:rPr lang="en-US" sz="1650" b="1" dirty="0">
                <a:solidFill>
                  <a:srgbClr val="FFFFFF"/>
                </a:solidFill>
                <a:latin typeface="Inter Bold" pitchFamily="34" charset="0"/>
                <a:ea typeface="Inter Bold" pitchFamily="34" charset="-122"/>
                <a:cs typeface="Inter Bold" pitchFamily="34" charset="-120"/>
              </a:rPr>
              <a:t>Modificadores de Acceso en C++</a:t>
            </a:r>
            <a:endParaRPr lang="en-US" sz="1650" dirty="0"/>
          </a:p>
        </p:txBody>
      </p:sp>
      <p:sp>
        <p:nvSpPr>
          <p:cNvPr id="7" name="Shape 4"/>
          <p:cNvSpPr/>
          <p:nvPr/>
        </p:nvSpPr>
        <p:spPr>
          <a:xfrm>
            <a:off x="6060877" y="3854410"/>
            <a:ext cx="3925729" cy="1554480"/>
          </a:xfrm>
          <a:prstGeom prst="roundRect">
            <a:avLst>
              <a:gd name="adj" fmla="val 4706"/>
            </a:avLst>
          </a:prstGeom>
          <a:solidFill>
            <a:srgbClr val="272525"/>
          </a:solidFill>
          <a:ln w="15240">
            <a:solidFill>
              <a:srgbClr val="2A1999"/>
            </a:solidFill>
            <a:prstDash val="solid"/>
          </a:ln>
        </p:spPr>
      </p:sp>
      <p:sp>
        <p:nvSpPr>
          <p:cNvPr id="8" name="Shape 5"/>
          <p:cNvSpPr/>
          <p:nvPr/>
        </p:nvSpPr>
        <p:spPr>
          <a:xfrm>
            <a:off x="6045637" y="3854410"/>
            <a:ext cx="60960" cy="1554480"/>
          </a:xfrm>
          <a:prstGeom prst="roundRect">
            <a:avLst>
              <a:gd name="adj" fmla="val 98967"/>
            </a:avLst>
          </a:prstGeom>
          <a:solidFill>
            <a:srgbClr val="2B0AFF"/>
          </a:solidFill>
          <a:ln/>
        </p:spPr>
      </p:sp>
      <p:sp>
        <p:nvSpPr>
          <p:cNvPr id="9" name="Text 6"/>
          <p:cNvSpPr/>
          <p:nvPr/>
        </p:nvSpPr>
        <p:spPr>
          <a:xfrm>
            <a:off x="6265426" y="4013240"/>
            <a:ext cx="1795462" cy="224433"/>
          </a:xfrm>
          <a:prstGeom prst="rect">
            <a:avLst/>
          </a:prstGeom>
          <a:noFill/>
          <a:ln/>
        </p:spPr>
        <p:txBody>
          <a:bodyPr wrap="none" lIns="0" tIns="0" rIns="0" bIns="0" rtlCol="0" anchor="t"/>
          <a:lstStyle/>
          <a:p>
            <a:pPr algn="l" indent="0" marL="0">
              <a:lnSpc>
                <a:spcPts val="1750"/>
              </a:lnSpc>
              <a:buNone/>
            </a:pPr>
            <a:r>
              <a:rPr lang="en-US" sz="1400" b="1" dirty="0">
                <a:solidFill>
                  <a:srgbClr val="007BFF"/>
                </a:solidFill>
                <a:latin typeface="Inter Bold" pitchFamily="34" charset="0"/>
                <a:ea typeface="Inter Bold" pitchFamily="34" charset="-122"/>
                <a:cs typeface="Inter Bold" pitchFamily="34" charset="-120"/>
              </a:rPr>
              <a:t>private</a:t>
            </a:r>
            <a:endParaRPr lang="en-US" sz="1400" dirty="0"/>
          </a:p>
        </p:txBody>
      </p:sp>
      <p:sp>
        <p:nvSpPr>
          <p:cNvPr id="10" name="Text 7"/>
          <p:cNvSpPr/>
          <p:nvPr/>
        </p:nvSpPr>
        <p:spPr>
          <a:xfrm>
            <a:off x="6265426" y="4323755"/>
            <a:ext cx="3562350" cy="926306"/>
          </a:xfrm>
          <a:prstGeom prst="rect">
            <a:avLst/>
          </a:prstGeom>
          <a:noFill/>
          <a:ln/>
        </p:spPr>
        <p:txBody>
          <a:bodyPr wrap="square" lIns="0" tIns="0" rIns="0" bIns="0" rtlCol="0" anchor="t"/>
          <a:lstStyle/>
          <a:p>
            <a:pPr algn="l" indent="0" marL="0">
              <a:lnSpc>
                <a:spcPts val="1800"/>
              </a:lnSpc>
              <a:buNone/>
            </a:pPr>
            <a:r>
              <a:rPr lang="en-US" sz="1100" dirty="0">
                <a:solidFill>
                  <a:srgbClr val="E5E0DF"/>
                </a:solidFill>
                <a:latin typeface="Inter" pitchFamily="34" charset="0"/>
                <a:ea typeface="Inter" pitchFamily="34" charset="-122"/>
                <a:cs typeface="Inter" pitchFamily="34" charset="-120"/>
              </a:rPr>
              <a:t>Los miembros (atributos o métodos) declarados como </a:t>
            </a:r>
            <a:pPr algn="l" indent="0" marL="0">
              <a:lnSpc>
                <a:spcPts val="1800"/>
              </a:lnSpc>
              <a:buNone/>
            </a:pPr>
            <a:r>
              <a:rPr lang="en-US" sz="1100" dirty="0">
                <a:solidFill>
                  <a:srgbClr val="E5E0DF"/>
                </a:solidFill>
                <a:highlight>
                  <a:srgbClr val="343232"/>
                </a:highlight>
                <a:latin typeface="Consolas" pitchFamily="34" charset="0"/>
                <a:ea typeface="Consolas" pitchFamily="34" charset="-122"/>
                <a:cs typeface="Consolas" pitchFamily="34" charset="-120"/>
              </a:rPr>
              <a:t>private</a:t>
            </a:r>
            <a:pPr algn="l" indent="0" marL="0">
              <a:lnSpc>
                <a:spcPts val="1800"/>
              </a:lnSpc>
              <a:buNone/>
            </a:pPr>
            <a:r>
              <a:rPr lang="en-US" sz="1100" dirty="0">
                <a:solidFill>
                  <a:srgbClr val="E5E0DF"/>
                </a:solidFill>
                <a:latin typeface="Inter" pitchFamily="34" charset="0"/>
                <a:ea typeface="Inter" pitchFamily="34" charset="-122"/>
                <a:cs typeface="Inter" pitchFamily="34" charset="-120"/>
              </a:rPr>
              <a:t> solo son accesibles desde dentro de la propia clase. Son el mecanismo esencial para proteger el estado interno del objeto.</a:t>
            </a:r>
            <a:endParaRPr lang="en-US" sz="1100" dirty="0"/>
          </a:p>
        </p:txBody>
      </p:sp>
      <p:sp>
        <p:nvSpPr>
          <p:cNvPr id="11" name="Shape 8"/>
          <p:cNvSpPr/>
          <p:nvPr/>
        </p:nvSpPr>
        <p:spPr>
          <a:xfrm>
            <a:off x="10130195" y="3854410"/>
            <a:ext cx="3925729" cy="1554480"/>
          </a:xfrm>
          <a:prstGeom prst="roundRect">
            <a:avLst>
              <a:gd name="adj" fmla="val 4706"/>
            </a:avLst>
          </a:prstGeom>
          <a:solidFill>
            <a:srgbClr val="272525"/>
          </a:solidFill>
          <a:ln w="15240">
            <a:solidFill>
              <a:srgbClr val="2A1999"/>
            </a:solidFill>
            <a:prstDash val="solid"/>
          </a:ln>
        </p:spPr>
      </p:sp>
      <p:sp>
        <p:nvSpPr>
          <p:cNvPr id="12" name="Shape 9"/>
          <p:cNvSpPr/>
          <p:nvPr/>
        </p:nvSpPr>
        <p:spPr>
          <a:xfrm>
            <a:off x="10114955" y="3854410"/>
            <a:ext cx="60960" cy="1554480"/>
          </a:xfrm>
          <a:prstGeom prst="roundRect">
            <a:avLst>
              <a:gd name="adj" fmla="val 98967"/>
            </a:avLst>
          </a:prstGeom>
          <a:solidFill>
            <a:srgbClr val="2B0AFF"/>
          </a:solidFill>
          <a:ln/>
        </p:spPr>
      </p:sp>
      <p:sp>
        <p:nvSpPr>
          <p:cNvPr id="13" name="Text 10"/>
          <p:cNvSpPr/>
          <p:nvPr/>
        </p:nvSpPr>
        <p:spPr>
          <a:xfrm>
            <a:off x="10334744" y="4013240"/>
            <a:ext cx="1795462" cy="224433"/>
          </a:xfrm>
          <a:prstGeom prst="rect">
            <a:avLst/>
          </a:prstGeom>
          <a:noFill/>
          <a:ln/>
        </p:spPr>
        <p:txBody>
          <a:bodyPr wrap="none" lIns="0" tIns="0" rIns="0" bIns="0" rtlCol="0" anchor="t"/>
          <a:lstStyle/>
          <a:p>
            <a:pPr algn="l" indent="0" marL="0">
              <a:lnSpc>
                <a:spcPts val="1750"/>
              </a:lnSpc>
              <a:buNone/>
            </a:pPr>
            <a:r>
              <a:rPr lang="en-US" sz="1400" b="1" dirty="0">
                <a:solidFill>
                  <a:srgbClr val="28A745"/>
                </a:solidFill>
                <a:latin typeface="Inter Bold" pitchFamily="34" charset="0"/>
                <a:ea typeface="Inter Bold" pitchFamily="34" charset="-122"/>
                <a:cs typeface="Inter Bold" pitchFamily="34" charset="-120"/>
              </a:rPr>
              <a:t>protected</a:t>
            </a:r>
            <a:endParaRPr lang="en-US" sz="1400" dirty="0"/>
          </a:p>
        </p:txBody>
      </p:sp>
      <p:sp>
        <p:nvSpPr>
          <p:cNvPr id="14" name="Text 11"/>
          <p:cNvSpPr/>
          <p:nvPr/>
        </p:nvSpPr>
        <p:spPr>
          <a:xfrm>
            <a:off x="10334744" y="4323755"/>
            <a:ext cx="3562350" cy="926306"/>
          </a:xfrm>
          <a:prstGeom prst="rect">
            <a:avLst/>
          </a:prstGeom>
          <a:noFill/>
          <a:ln/>
        </p:spPr>
        <p:txBody>
          <a:bodyPr wrap="square" lIns="0" tIns="0" rIns="0" bIns="0" rtlCol="0" anchor="t"/>
          <a:lstStyle/>
          <a:p>
            <a:pPr algn="l" indent="0" marL="0">
              <a:lnSpc>
                <a:spcPts val="1800"/>
              </a:lnSpc>
              <a:buNone/>
            </a:pPr>
            <a:r>
              <a:rPr lang="en-US" sz="1100" dirty="0">
                <a:solidFill>
                  <a:srgbClr val="E5E0DF"/>
                </a:solidFill>
                <a:latin typeface="Inter" pitchFamily="34" charset="0"/>
                <a:ea typeface="Inter" pitchFamily="34" charset="-122"/>
                <a:cs typeface="Inter" pitchFamily="34" charset="-120"/>
              </a:rPr>
              <a:t>Los miembros </a:t>
            </a:r>
            <a:pPr algn="l" indent="0" marL="0">
              <a:lnSpc>
                <a:spcPts val="1800"/>
              </a:lnSpc>
              <a:buNone/>
            </a:pPr>
            <a:r>
              <a:rPr lang="en-US" sz="1100" dirty="0">
                <a:solidFill>
                  <a:srgbClr val="E5E0DF"/>
                </a:solidFill>
                <a:highlight>
                  <a:srgbClr val="343232"/>
                </a:highlight>
                <a:latin typeface="Consolas" pitchFamily="34" charset="0"/>
                <a:ea typeface="Consolas" pitchFamily="34" charset="-122"/>
                <a:cs typeface="Consolas" pitchFamily="34" charset="-120"/>
              </a:rPr>
              <a:t>protected</a:t>
            </a:r>
            <a:pPr algn="l" indent="0" marL="0">
              <a:lnSpc>
                <a:spcPts val="1800"/>
              </a:lnSpc>
              <a:buNone/>
            </a:pPr>
            <a:r>
              <a:rPr lang="en-US" sz="1100" dirty="0">
                <a:solidFill>
                  <a:srgbClr val="E5E0DF"/>
                </a:solidFill>
                <a:latin typeface="Inter" pitchFamily="34" charset="0"/>
                <a:ea typeface="Inter" pitchFamily="34" charset="-122"/>
                <a:cs typeface="Inter" pitchFamily="34" charset="-120"/>
              </a:rPr>
              <a:t> son accesibles desde la clase actual y desde sus clases derivadas (herederas), pero no desde fuera de la jerarquía de herencia.</a:t>
            </a:r>
            <a:endParaRPr lang="en-US" sz="1100" dirty="0"/>
          </a:p>
        </p:txBody>
      </p:sp>
      <p:sp>
        <p:nvSpPr>
          <p:cNvPr id="15" name="Shape 12"/>
          <p:cNvSpPr/>
          <p:nvPr/>
        </p:nvSpPr>
        <p:spPr>
          <a:xfrm>
            <a:off x="6060877" y="5552480"/>
            <a:ext cx="3925729" cy="1554480"/>
          </a:xfrm>
          <a:prstGeom prst="roundRect">
            <a:avLst>
              <a:gd name="adj" fmla="val 4706"/>
            </a:avLst>
          </a:prstGeom>
          <a:solidFill>
            <a:srgbClr val="272525"/>
          </a:solidFill>
          <a:ln w="15240">
            <a:solidFill>
              <a:srgbClr val="2A1999"/>
            </a:solidFill>
            <a:prstDash val="solid"/>
          </a:ln>
        </p:spPr>
      </p:sp>
      <p:sp>
        <p:nvSpPr>
          <p:cNvPr id="16" name="Shape 13"/>
          <p:cNvSpPr/>
          <p:nvPr/>
        </p:nvSpPr>
        <p:spPr>
          <a:xfrm>
            <a:off x="6045637" y="5552480"/>
            <a:ext cx="60960" cy="1554480"/>
          </a:xfrm>
          <a:prstGeom prst="roundRect">
            <a:avLst>
              <a:gd name="adj" fmla="val 98967"/>
            </a:avLst>
          </a:prstGeom>
          <a:solidFill>
            <a:srgbClr val="2B0AFF"/>
          </a:solidFill>
          <a:ln/>
        </p:spPr>
      </p:sp>
      <p:sp>
        <p:nvSpPr>
          <p:cNvPr id="17" name="Text 14"/>
          <p:cNvSpPr/>
          <p:nvPr/>
        </p:nvSpPr>
        <p:spPr>
          <a:xfrm>
            <a:off x="6265426" y="5711309"/>
            <a:ext cx="1795462" cy="224433"/>
          </a:xfrm>
          <a:prstGeom prst="rect">
            <a:avLst/>
          </a:prstGeom>
          <a:noFill/>
          <a:ln/>
        </p:spPr>
        <p:txBody>
          <a:bodyPr wrap="none" lIns="0" tIns="0" rIns="0" bIns="0" rtlCol="0" anchor="t"/>
          <a:lstStyle/>
          <a:p>
            <a:pPr algn="l" indent="0" marL="0">
              <a:lnSpc>
                <a:spcPts val="1750"/>
              </a:lnSpc>
              <a:buNone/>
            </a:pPr>
            <a:r>
              <a:rPr lang="en-US" sz="1400" b="1" dirty="0">
                <a:solidFill>
                  <a:srgbClr val="FFC107"/>
                </a:solidFill>
                <a:latin typeface="Inter Bold" pitchFamily="34" charset="0"/>
                <a:ea typeface="Inter Bold" pitchFamily="34" charset="-122"/>
                <a:cs typeface="Inter Bold" pitchFamily="34" charset="-120"/>
              </a:rPr>
              <a:t>public</a:t>
            </a:r>
            <a:endParaRPr lang="en-US" sz="1400" dirty="0"/>
          </a:p>
        </p:txBody>
      </p:sp>
      <p:sp>
        <p:nvSpPr>
          <p:cNvPr id="18" name="Text 15"/>
          <p:cNvSpPr/>
          <p:nvPr/>
        </p:nvSpPr>
        <p:spPr>
          <a:xfrm>
            <a:off x="6265426" y="6021824"/>
            <a:ext cx="3562350" cy="926306"/>
          </a:xfrm>
          <a:prstGeom prst="rect">
            <a:avLst/>
          </a:prstGeom>
          <a:noFill/>
          <a:ln/>
        </p:spPr>
        <p:txBody>
          <a:bodyPr wrap="square" lIns="0" tIns="0" rIns="0" bIns="0" rtlCol="0" anchor="t"/>
          <a:lstStyle/>
          <a:p>
            <a:pPr algn="l" indent="0" marL="0">
              <a:lnSpc>
                <a:spcPts val="1800"/>
              </a:lnSpc>
              <a:buNone/>
            </a:pPr>
            <a:r>
              <a:rPr lang="en-US" sz="1100" dirty="0">
                <a:solidFill>
                  <a:srgbClr val="E5E0DF"/>
                </a:solidFill>
                <a:latin typeface="Inter" pitchFamily="34" charset="0"/>
                <a:ea typeface="Inter" pitchFamily="34" charset="-122"/>
                <a:cs typeface="Inter" pitchFamily="34" charset="-120"/>
              </a:rPr>
              <a:t>Los miembros </a:t>
            </a:r>
            <a:pPr algn="l" indent="0" marL="0">
              <a:lnSpc>
                <a:spcPts val="1800"/>
              </a:lnSpc>
              <a:buNone/>
            </a:pPr>
            <a:r>
              <a:rPr lang="en-US" sz="1100" dirty="0">
                <a:solidFill>
                  <a:srgbClr val="E5E0DF"/>
                </a:solidFill>
                <a:highlight>
                  <a:srgbClr val="343232"/>
                </a:highlight>
                <a:latin typeface="Consolas" pitchFamily="34" charset="0"/>
                <a:ea typeface="Consolas" pitchFamily="34" charset="-122"/>
                <a:cs typeface="Consolas" pitchFamily="34" charset="-120"/>
              </a:rPr>
              <a:t>public</a:t>
            </a:r>
            <a:pPr algn="l" indent="0" marL="0">
              <a:lnSpc>
                <a:spcPts val="1800"/>
              </a:lnSpc>
              <a:buNone/>
            </a:pPr>
            <a:r>
              <a:rPr lang="en-US" sz="1100" dirty="0">
                <a:solidFill>
                  <a:srgbClr val="E5E0DF"/>
                </a:solidFill>
                <a:latin typeface="Inter" pitchFamily="34" charset="0"/>
                <a:ea typeface="Inter" pitchFamily="34" charset="-122"/>
                <a:cs typeface="Inter" pitchFamily="34" charset="-120"/>
              </a:rPr>
              <a:t> exponen la interfaz de la clase, permitiendo que otras partes del programa interactúen con ella. A menudo son métodos que permiten el acceso controlado a los datos privados.</a:t>
            </a:r>
            <a:endParaRPr lang="en-US" sz="1100" dirty="0"/>
          </a:p>
        </p:txBody>
      </p:sp>
      <p:sp>
        <p:nvSpPr>
          <p:cNvPr id="19" name="Text 16"/>
          <p:cNvSpPr/>
          <p:nvPr/>
        </p:nvSpPr>
        <p:spPr>
          <a:xfrm>
            <a:off x="6060877" y="7268527"/>
            <a:ext cx="7995047" cy="459343"/>
          </a:xfrm>
          <a:prstGeom prst="rect">
            <a:avLst/>
          </a:prstGeom>
          <a:noFill/>
          <a:ln/>
        </p:spPr>
        <p:txBody>
          <a:bodyPr wrap="square" lIns="0" tIns="0" rIns="0" bIns="0" rtlCol="0" anchor="t"/>
          <a:lstStyle/>
          <a:p>
            <a:pPr algn="l" indent="0" marL="0">
              <a:lnSpc>
                <a:spcPts val="1800"/>
              </a:lnSpc>
              <a:buNone/>
            </a:pPr>
            <a:r>
              <a:rPr lang="en-US" sz="1100" dirty="0">
                <a:solidFill>
                  <a:srgbClr val="E5E0DF"/>
                </a:solidFill>
                <a:latin typeface="Inter" pitchFamily="34" charset="0"/>
                <a:ea typeface="Inter" pitchFamily="34" charset="-122"/>
                <a:cs typeface="Inter" pitchFamily="34" charset="-120"/>
              </a:rPr>
              <a:t>A través de estos modificadores, se logra un control estricto sobre cómo se manipulan los datos del objeto, mejorando la robustez del software.</a:t>
            </a:r>
            <a:endParaRPr lang="en-US" sz="11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658058" y="584716"/>
            <a:ext cx="7827883" cy="1028224"/>
          </a:xfrm>
          <a:prstGeom prst="rect">
            <a:avLst/>
          </a:prstGeom>
          <a:noFill/>
          <a:ln/>
        </p:spPr>
        <p:txBody>
          <a:bodyPr wrap="square" lIns="0" tIns="0" rIns="0" bIns="0" rtlCol="0" anchor="t"/>
          <a:lstStyle/>
          <a:p>
            <a:pPr algn="l" indent="0" marL="0">
              <a:lnSpc>
                <a:spcPts val="4000"/>
              </a:lnSpc>
              <a:buNone/>
            </a:pPr>
            <a:r>
              <a:rPr lang="en-US" sz="3200" b="1" dirty="0">
                <a:solidFill>
                  <a:srgbClr val="FFFFFF"/>
                </a:solidFill>
                <a:latin typeface="Inter Bold" pitchFamily="34" charset="0"/>
                <a:ea typeface="Inter Bold" pitchFamily="34" charset="-122"/>
                <a:cs typeface="Inter Bold" pitchFamily="34" charset="-120"/>
              </a:rPr>
              <a:t>Abstracción en C++: Enfocándose en lo Esencial</a:t>
            </a:r>
            <a:endParaRPr lang="en-US" sz="3200" dirty="0"/>
          </a:p>
        </p:txBody>
      </p:sp>
      <p:sp>
        <p:nvSpPr>
          <p:cNvPr id="4" name="Text 1"/>
          <p:cNvSpPr/>
          <p:nvPr/>
        </p:nvSpPr>
        <p:spPr>
          <a:xfrm>
            <a:off x="658058" y="1859637"/>
            <a:ext cx="7827883" cy="789742"/>
          </a:xfrm>
          <a:prstGeom prst="rect">
            <a:avLst/>
          </a:prstGeom>
          <a:noFill/>
          <a:ln/>
        </p:spPr>
        <p:txBody>
          <a:bodyPr wrap="square" lIns="0" tIns="0" rIns="0" bIns="0" rtlCol="0" anchor="t"/>
          <a:lstStyle/>
          <a:p>
            <a:pPr algn="l" indent="0" marL="0">
              <a:lnSpc>
                <a:spcPts val="2050"/>
              </a:lnSpc>
              <a:buNone/>
            </a:pPr>
            <a:r>
              <a:rPr lang="en-US" sz="1250" dirty="0">
                <a:solidFill>
                  <a:srgbClr val="E5E0DF"/>
                </a:solidFill>
                <a:latin typeface="Inter" pitchFamily="34" charset="0"/>
                <a:ea typeface="Inter" pitchFamily="34" charset="-122"/>
                <a:cs typeface="Inter" pitchFamily="34" charset="-120"/>
              </a:rPr>
              <a:t>La abstracción es un principio clave de la POO que busca exponer solo la información relevante al usuario, ocultando la complejidad interna de cómo se realizan las operaciones. Es el "qué" hace un objeto, más que el "cómo" lo hace.</a:t>
            </a:r>
            <a:endParaRPr lang="en-US" sz="1250" dirty="0"/>
          </a:p>
        </p:txBody>
      </p:sp>
      <p:sp>
        <p:nvSpPr>
          <p:cNvPr id="5" name="Shape 2"/>
          <p:cNvSpPr/>
          <p:nvPr/>
        </p:nvSpPr>
        <p:spPr>
          <a:xfrm>
            <a:off x="658058" y="2834402"/>
            <a:ext cx="7827883" cy="1256705"/>
          </a:xfrm>
          <a:prstGeom prst="roundRect">
            <a:avLst>
              <a:gd name="adj" fmla="val 5499"/>
            </a:avLst>
          </a:prstGeom>
          <a:solidFill>
            <a:srgbClr val="272525"/>
          </a:solidFill>
          <a:ln w="22860">
            <a:solidFill>
              <a:srgbClr val="2A1999"/>
            </a:solidFill>
            <a:prstDash val="solid"/>
          </a:ln>
        </p:spPr>
      </p:sp>
      <p:sp>
        <p:nvSpPr>
          <p:cNvPr id="6" name="Shape 3"/>
          <p:cNvSpPr/>
          <p:nvPr/>
        </p:nvSpPr>
        <p:spPr>
          <a:xfrm>
            <a:off x="680918" y="2857262"/>
            <a:ext cx="658058" cy="1210985"/>
          </a:xfrm>
          <a:prstGeom prst="roundRect">
            <a:avLst>
              <a:gd name="adj" fmla="val 6332"/>
            </a:avLst>
          </a:prstGeom>
          <a:solidFill>
            <a:srgbClr val="110080"/>
          </a:solidFill>
          <a:ln/>
        </p:spPr>
      </p:sp>
      <p:sp>
        <p:nvSpPr>
          <p:cNvPr id="7" name="Text 4"/>
          <p:cNvSpPr/>
          <p:nvPr/>
        </p:nvSpPr>
        <p:spPr>
          <a:xfrm>
            <a:off x="882729" y="3308509"/>
            <a:ext cx="246698" cy="308491"/>
          </a:xfrm>
          <a:prstGeom prst="rect">
            <a:avLst/>
          </a:prstGeom>
          <a:noFill/>
          <a:ln/>
        </p:spPr>
        <p:txBody>
          <a:bodyPr wrap="none" lIns="0" tIns="0" rIns="0" bIns="0" rtlCol="0" anchor="t"/>
          <a:lstStyle/>
          <a:p>
            <a:pPr algn="l" indent="0" marL="0">
              <a:lnSpc>
                <a:spcPts val="1900"/>
              </a:lnSpc>
              <a:buNone/>
            </a:pPr>
            <a:r>
              <a:rPr lang="en-US" sz="1900" b="1" dirty="0">
                <a:solidFill>
                  <a:srgbClr val="E5E0DF"/>
                </a:solidFill>
                <a:latin typeface="Inter Bold" pitchFamily="34" charset="0"/>
                <a:ea typeface="Inter Bold" pitchFamily="34" charset="-122"/>
                <a:cs typeface="Inter Bold" pitchFamily="34" charset="-120"/>
              </a:rPr>
              <a:t>1</a:t>
            </a:r>
            <a:endParaRPr lang="en-US" sz="1900" dirty="0"/>
          </a:p>
        </p:txBody>
      </p:sp>
      <p:sp>
        <p:nvSpPr>
          <p:cNvPr id="8" name="Text 5"/>
          <p:cNvSpPr/>
          <p:nvPr/>
        </p:nvSpPr>
        <p:spPr>
          <a:xfrm>
            <a:off x="1503402" y="3021687"/>
            <a:ext cx="2423517" cy="256937"/>
          </a:xfrm>
          <a:prstGeom prst="rect">
            <a:avLst/>
          </a:prstGeom>
          <a:noFill/>
          <a:ln/>
        </p:spPr>
        <p:txBody>
          <a:bodyPr wrap="none" lIns="0" tIns="0" rIns="0" bIns="0" rtlCol="0" anchor="t"/>
          <a:lstStyle/>
          <a:p>
            <a:pPr algn="l" indent="0" marL="0">
              <a:lnSpc>
                <a:spcPts val="2000"/>
              </a:lnSpc>
              <a:buNone/>
            </a:pPr>
            <a:r>
              <a:rPr lang="en-US" sz="1600" b="1" dirty="0">
                <a:solidFill>
                  <a:srgbClr val="E5E0DF"/>
                </a:solidFill>
                <a:latin typeface="Inter Bold" pitchFamily="34" charset="0"/>
                <a:ea typeface="Inter Bold" pitchFamily="34" charset="-122"/>
                <a:cs typeface="Inter Bold" pitchFamily="34" charset="-120"/>
              </a:rPr>
              <a:t>¿Qué es la Abstracción?</a:t>
            </a:r>
            <a:endParaRPr lang="en-US" sz="1600" dirty="0"/>
          </a:p>
        </p:txBody>
      </p:sp>
      <p:sp>
        <p:nvSpPr>
          <p:cNvPr id="9" name="Text 6"/>
          <p:cNvSpPr/>
          <p:nvPr/>
        </p:nvSpPr>
        <p:spPr>
          <a:xfrm>
            <a:off x="1503402" y="3377327"/>
            <a:ext cx="6959679" cy="526494"/>
          </a:xfrm>
          <a:prstGeom prst="rect">
            <a:avLst/>
          </a:prstGeom>
          <a:noFill/>
          <a:ln/>
        </p:spPr>
        <p:txBody>
          <a:bodyPr wrap="square" lIns="0" tIns="0" rIns="0" bIns="0" rtlCol="0" anchor="t"/>
          <a:lstStyle/>
          <a:p>
            <a:pPr algn="l" indent="0" marL="0">
              <a:lnSpc>
                <a:spcPts val="2050"/>
              </a:lnSpc>
              <a:buNone/>
            </a:pPr>
            <a:r>
              <a:rPr lang="en-US" sz="1250" dirty="0">
                <a:solidFill>
                  <a:srgbClr val="E5E0DF"/>
                </a:solidFill>
                <a:latin typeface="Inter" pitchFamily="34" charset="0"/>
                <a:ea typeface="Inter" pitchFamily="34" charset="-122"/>
                <a:cs typeface="Inter" pitchFamily="34" charset="-120"/>
              </a:rPr>
              <a:t>Proceso de identificar las características esenciales de un objeto y diferenciarlas de los detalles irrelevantes, creando una interfaz simplificada.</a:t>
            </a:r>
            <a:endParaRPr lang="en-US" sz="1250" dirty="0"/>
          </a:p>
        </p:txBody>
      </p:sp>
      <p:sp>
        <p:nvSpPr>
          <p:cNvPr id="10" name="Shape 7"/>
          <p:cNvSpPr/>
          <p:nvPr/>
        </p:nvSpPr>
        <p:spPr>
          <a:xfrm>
            <a:off x="658058" y="4255532"/>
            <a:ext cx="7827883" cy="1256705"/>
          </a:xfrm>
          <a:prstGeom prst="roundRect">
            <a:avLst>
              <a:gd name="adj" fmla="val 5499"/>
            </a:avLst>
          </a:prstGeom>
          <a:solidFill>
            <a:srgbClr val="272525"/>
          </a:solidFill>
          <a:ln w="22860">
            <a:solidFill>
              <a:srgbClr val="2A1999"/>
            </a:solidFill>
            <a:prstDash val="solid"/>
          </a:ln>
        </p:spPr>
      </p:sp>
      <p:sp>
        <p:nvSpPr>
          <p:cNvPr id="11" name="Shape 8"/>
          <p:cNvSpPr/>
          <p:nvPr/>
        </p:nvSpPr>
        <p:spPr>
          <a:xfrm>
            <a:off x="680918" y="4278392"/>
            <a:ext cx="658058" cy="1210985"/>
          </a:xfrm>
          <a:prstGeom prst="roundRect">
            <a:avLst>
              <a:gd name="adj" fmla="val 6332"/>
            </a:avLst>
          </a:prstGeom>
          <a:solidFill>
            <a:srgbClr val="110080"/>
          </a:solidFill>
          <a:ln/>
        </p:spPr>
      </p:sp>
      <p:sp>
        <p:nvSpPr>
          <p:cNvPr id="12" name="Text 9"/>
          <p:cNvSpPr/>
          <p:nvPr/>
        </p:nvSpPr>
        <p:spPr>
          <a:xfrm>
            <a:off x="882729" y="4729639"/>
            <a:ext cx="246698" cy="308491"/>
          </a:xfrm>
          <a:prstGeom prst="rect">
            <a:avLst/>
          </a:prstGeom>
          <a:noFill/>
          <a:ln/>
        </p:spPr>
        <p:txBody>
          <a:bodyPr wrap="none" lIns="0" tIns="0" rIns="0" bIns="0" rtlCol="0" anchor="t"/>
          <a:lstStyle/>
          <a:p>
            <a:pPr algn="l" indent="0" marL="0">
              <a:lnSpc>
                <a:spcPts val="1900"/>
              </a:lnSpc>
              <a:buNone/>
            </a:pPr>
            <a:r>
              <a:rPr lang="en-US" sz="1900" b="1" dirty="0">
                <a:solidFill>
                  <a:srgbClr val="E5E0DF"/>
                </a:solidFill>
                <a:latin typeface="Inter Bold" pitchFamily="34" charset="0"/>
                <a:ea typeface="Inter Bold" pitchFamily="34" charset="-122"/>
                <a:cs typeface="Inter Bold" pitchFamily="34" charset="-120"/>
              </a:rPr>
              <a:t>2</a:t>
            </a:r>
            <a:endParaRPr lang="en-US" sz="1900" dirty="0"/>
          </a:p>
        </p:txBody>
      </p:sp>
      <p:sp>
        <p:nvSpPr>
          <p:cNvPr id="13" name="Text 10"/>
          <p:cNvSpPr/>
          <p:nvPr/>
        </p:nvSpPr>
        <p:spPr>
          <a:xfrm>
            <a:off x="1503402" y="4442817"/>
            <a:ext cx="2105620" cy="256937"/>
          </a:xfrm>
          <a:prstGeom prst="rect">
            <a:avLst/>
          </a:prstGeom>
          <a:noFill/>
          <a:ln/>
        </p:spPr>
        <p:txBody>
          <a:bodyPr wrap="none" lIns="0" tIns="0" rIns="0" bIns="0" rtlCol="0" anchor="t"/>
          <a:lstStyle/>
          <a:p>
            <a:pPr algn="l" indent="0" marL="0">
              <a:lnSpc>
                <a:spcPts val="2000"/>
              </a:lnSpc>
              <a:buNone/>
            </a:pPr>
            <a:r>
              <a:rPr lang="en-US" sz="1600" b="1" dirty="0">
                <a:solidFill>
                  <a:srgbClr val="E5E0DF"/>
                </a:solidFill>
                <a:latin typeface="Inter Bold" pitchFamily="34" charset="0"/>
                <a:ea typeface="Inter Bold" pitchFamily="34" charset="-122"/>
                <a:cs typeface="Inter Bold" pitchFamily="34" charset="-120"/>
              </a:rPr>
              <a:t>Vs. Encapsulamiento</a:t>
            </a:r>
            <a:endParaRPr lang="en-US" sz="1600" dirty="0"/>
          </a:p>
        </p:txBody>
      </p:sp>
      <p:sp>
        <p:nvSpPr>
          <p:cNvPr id="14" name="Text 11"/>
          <p:cNvSpPr/>
          <p:nvPr/>
        </p:nvSpPr>
        <p:spPr>
          <a:xfrm>
            <a:off x="1503402" y="4798457"/>
            <a:ext cx="6959679" cy="526494"/>
          </a:xfrm>
          <a:prstGeom prst="rect">
            <a:avLst/>
          </a:prstGeom>
          <a:noFill/>
          <a:ln/>
        </p:spPr>
        <p:txBody>
          <a:bodyPr wrap="square" lIns="0" tIns="0" rIns="0" bIns="0" rtlCol="0" anchor="t"/>
          <a:lstStyle/>
          <a:p>
            <a:pPr algn="l" indent="0" marL="0">
              <a:lnSpc>
                <a:spcPts val="2050"/>
              </a:lnSpc>
              <a:buNone/>
            </a:pPr>
            <a:r>
              <a:rPr lang="en-US" sz="1250" dirty="0">
                <a:solidFill>
                  <a:srgbClr val="E5E0DF"/>
                </a:solidFill>
                <a:latin typeface="Inter" pitchFamily="34" charset="0"/>
                <a:ea typeface="Inter" pitchFamily="34" charset="-122"/>
                <a:cs typeface="Inter" pitchFamily="34" charset="-120"/>
              </a:rPr>
              <a:t>Mientras la encapsulación oculta el "cómo" se implementa un objeto, la abstracción se centra en ocultar la complejidad y ofrecer una interfaz clara.</a:t>
            </a:r>
            <a:endParaRPr lang="en-US" sz="1250" dirty="0"/>
          </a:p>
        </p:txBody>
      </p:sp>
      <p:sp>
        <p:nvSpPr>
          <p:cNvPr id="15" name="Shape 12"/>
          <p:cNvSpPr/>
          <p:nvPr/>
        </p:nvSpPr>
        <p:spPr>
          <a:xfrm>
            <a:off x="658058" y="5676662"/>
            <a:ext cx="7827883" cy="1256705"/>
          </a:xfrm>
          <a:prstGeom prst="roundRect">
            <a:avLst>
              <a:gd name="adj" fmla="val 5499"/>
            </a:avLst>
          </a:prstGeom>
          <a:solidFill>
            <a:srgbClr val="272525"/>
          </a:solidFill>
          <a:ln w="22860">
            <a:solidFill>
              <a:srgbClr val="2A1999"/>
            </a:solidFill>
            <a:prstDash val="solid"/>
          </a:ln>
        </p:spPr>
      </p:sp>
      <p:sp>
        <p:nvSpPr>
          <p:cNvPr id="16" name="Shape 13"/>
          <p:cNvSpPr/>
          <p:nvPr/>
        </p:nvSpPr>
        <p:spPr>
          <a:xfrm>
            <a:off x="680918" y="5699522"/>
            <a:ext cx="658058" cy="1210985"/>
          </a:xfrm>
          <a:prstGeom prst="roundRect">
            <a:avLst>
              <a:gd name="adj" fmla="val 6332"/>
            </a:avLst>
          </a:prstGeom>
          <a:solidFill>
            <a:srgbClr val="110080"/>
          </a:solidFill>
          <a:ln/>
        </p:spPr>
      </p:sp>
      <p:sp>
        <p:nvSpPr>
          <p:cNvPr id="17" name="Text 14"/>
          <p:cNvSpPr/>
          <p:nvPr/>
        </p:nvSpPr>
        <p:spPr>
          <a:xfrm>
            <a:off x="882729" y="6150769"/>
            <a:ext cx="246698" cy="308491"/>
          </a:xfrm>
          <a:prstGeom prst="rect">
            <a:avLst/>
          </a:prstGeom>
          <a:noFill/>
          <a:ln/>
        </p:spPr>
        <p:txBody>
          <a:bodyPr wrap="none" lIns="0" tIns="0" rIns="0" bIns="0" rtlCol="0" anchor="t"/>
          <a:lstStyle/>
          <a:p>
            <a:pPr algn="l" indent="0" marL="0">
              <a:lnSpc>
                <a:spcPts val="1900"/>
              </a:lnSpc>
              <a:buNone/>
            </a:pPr>
            <a:r>
              <a:rPr lang="en-US" sz="1900" b="1" dirty="0">
                <a:solidFill>
                  <a:srgbClr val="E5E0DF"/>
                </a:solidFill>
                <a:latin typeface="Inter Bold" pitchFamily="34" charset="0"/>
                <a:ea typeface="Inter Bold" pitchFamily="34" charset="-122"/>
                <a:cs typeface="Inter Bold" pitchFamily="34" charset="-120"/>
              </a:rPr>
              <a:t>3</a:t>
            </a:r>
            <a:endParaRPr lang="en-US" sz="1900" dirty="0"/>
          </a:p>
        </p:txBody>
      </p:sp>
      <p:sp>
        <p:nvSpPr>
          <p:cNvPr id="18" name="Text 15"/>
          <p:cNvSpPr/>
          <p:nvPr/>
        </p:nvSpPr>
        <p:spPr>
          <a:xfrm>
            <a:off x="1503402" y="5863947"/>
            <a:ext cx="2395657" cy="256937"/>
          </a:xfrm>
          <a:prstGeom prst="rect">
            <a:avLst/>
          </a:prstGeom>
          <a:noFill/>
          <a:ln/>
        </p:spPr>
        <p:txBody>
          <a:bodyPr wrap="none" lIns="0" tIns="0" rIns="0" bIns="0" rtlCol="0" anchor="t"/>
          <a:lstStyle/>
          <a:p>
            <a:pPr algn="l" indent="0" marL="0">
              <a:lnSpc>
                <a:spcPts val="2000"/>
              </a:lnSpc>
              <a:buNone/>
            </a:pPr>
            <a:r>
              <a:rPr lang="en-US" sz="1600" b="1" dirty="0">
                <a:solidFill>
                  <a:srgbClr val="E5E0DF"/>
                </a:solidFill>
                <a:latin typeface="Inter Bold" pitchFamily="34" charset="0"/>
                <a:ea typeface="Inter Bold" pitchFamily="34" charset="-122"/>
                <a:cs typeface="Inter Bold" pitchFamily="34" charset="-120"/>
              </a:rPr>
              <a:t>Implementación en C++</a:t>
            </a:r>
            <a:endParaRPr lang="en-US" sz="1600" dirty="0"/>
          </a:p>
        </p:txBody>
      </p:sp>
      <p:sp>
        <p:nvSpPr>
          <p:cNvPr id="19" name="Text 16"/>
          <p:cNvSpPr/>
          <p:nvPr/>
        </p:nvSpPr>
        <p:spPr>
          <a:xfrm>
            <a:off x="1503402" y="6219587"/>
            <a:ext cx="6959679" cy="526494"/>
          </a:xfrm>
          <a:prstGeom prst="rect">
            <a:avLst/>
          </a:prstGeom>
          <a:noFill/>
          <a:ln/>
        </p:spPr>
        <p:txBody>
          <a:bodyPr wrap="square" lIns="0" tIns="0" rIns="0" bIns="0" rtlCol="0" anchor="t"/>
          <a:lstStyle/>
          <a:p>
            <a:pPr algn="l" indent="0" marL="0">
              <a:lnSpc>
                <a:spcPts val="2050"/>
              </a:lnSpc>
              <a:buNone/>
            </a:pPr>
            <a:r>
              <a:rPr lang="en-US" sz="1250" dirty="0">
                <a:solidFill>
                  <a:srgbClr val="E5E0DF"/>
                </a:solidFill>
                <a:latin typeface="Inter" pitchFamily="34" charset="0"/>
                <a:ea typeface="Inter" pitchFamily="34" charset="-122"/>
                <a:cs typeface="Inter" pitchFamily="34" charset="-120"/>
              </a:rPr>
              <a:t>Se logra mediante clases abstractas (que contienen funciones virtuales puras) e interfaces, forzando a las clases derivadas a implementar funcionalidades específicas.</a:t>
            </a:r>
            <a:endParaRPr lang="en-US" sz="1250" dirty="0"/>
          </a:p>
        </p:txBody>
      </p:sp>
      <p:sp>
        <p:nvSpPr>
          <p:cNvPr id="20" name="Text 17"/>
          <p:cNvSpPr/>
          <p:nvPr/>
        </p:nvSpPr>
        <p:spPr>
          <a:xfrm>
            <a:off x="658058" y="7118390"/>
            <a:ext cx="7827883" cy="526494"/>
          </a:xfrm>
          <a:prstGeom prst="rect">
            <a:avLst/>
          </a:prstGeom>
          <a:noFill/>
          <a:ln/>
        </p:spPr>
        <p:txBody>
          <a:bodyPr wrap="square" lIns="0" tIns="0" rIns="0" bIns="0" rtlCol="0" anchor="t"/>
          <a:lstStyle/>
          <a:p>
            <a:pPr algn="l" indent="0" marL="0">
              <a:lnSpc>
                <a:spcPts val="2050"/>
              </a:lnSpc>
              <a:buNone/>
            </a:pPr>
            <a:r>
              <a:rPr lang="en-US" sz="1250" dirty="0">
                <a:solidFill>
                  <a:srgbClr val="E5E0DF"/>
                </a:solidFill>
                <a:latin typeface="Inter" pitchFamily="34" charset="0"/>
                <a:ea typeface="Inter" pitchFamily="34" charset="-122"/>
                <a:cs typeface="Inter" pitchFamily="34" charset="-120"/>
              </a:rPr>
              <a:t>La abstracción permite construir sistemas más modulares y fáciles de mantener, ya que los cambios internos en una clase no afectan a otras partes del código que utilizan su interfaz abstracta.</a:t>
            </a:r>
            <a:endParaRPr lang="en-US" sz="12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5933956" y="463272"/>
            <a:ext cx="6433185" cy="349687"/>
          </a:xfrm>
          <a:prstGeom prst="rect">
            <a:avLst/>
          </a:prstGeom>
          <a:noFill/>
          <a:ln/>
        </p:spPr>
        <p:txBody>
          <a:bodyPr wrap="none" lIns="0" tIns="0" rIns="0" bIns="0" rtlCol="0" anchor="t"/>
          <a:lstStyle/>
          <a:p>
            <a:pPr algn="l" indent="0" marL="0">
              <a:lnSpc>
                <a:spcPts val="2750"/>
              </a:lnSpc>
              <a:buNone/>
            </a:pPr>
            <a:r>
              <a:rPr lang="en-US" sz="2200" b="1" dirty="0">
                <a:solidFill>
                  <a:srgbClr val="FFFFFF"/>
                </a:solidFill>
                <a:latin typeface="Inter Bold" pitchFamily="34" charset="0"/>
                <a:ea typeface="Inter Bold" pitchFamily="34" charset="-122"/>
                <a:cs typeface="Inter Bold" pitchFamily="34" charset="-120"/>
              </a:rPr>
              <a:t>Herencia en C++: Reutilización y Extensibilidad</a:t>
            </a:r>
            <a:endParaRPr lang="en-US" sz="2200" dirty="0"/>
          </a:p>
        </p:txBody>
      </p:sp>
      <p:sp>
        <p:nvSpPr>
          <p:cNvPr id="4" name="Text 1"/>
          <p:cNvSpPr/>
          <p:nvPr/>
        </p:nvSpPr>
        <p:spPr>
          <a:xfrm>
            <a:off x="5933956" y="980718"/>
            <a:ext cx="8248888" cy="358140"/>
          </a:xfrm>
          <a:prstGeom prst="rect">
            <a:avLst/>
          </a:prstGeom>
          <a:noFill/>
          <a:ln/>
        </p:spPr>
        <p:txBody>
          <a:bodyPr wrap="square" lIns="0" tIns="0" rIns="0" bIns="0" rtlCol="0" anchor="t"/>
          <a:lstStyle/>
          <a:p>
            <a:pPr algn="l" indent="0" marL="0">
              <a:lnSpc>
                <a:spcPts val="1400"/>
              </a:lnSpc>
              <a:buNone/>
            </a:pPr>
            <a:r>
              <a:rPr lang="en-US" sz="850" dirty="0">
                <a:solidFill>
                  <a:srgbClr val="E5E0DF"/>
                </a:solidFill>
                <a:latin typeface="Inter" pitchFamily="34" charset="0"/>
                <a:ea typeface="Inter" pitchFamily="34" charset="-122"/>
                <a:cs typeface="Inter" pitchFamily="34" charset="-120"/>
              </a:rPr>
              <a:t>La herencia es un mecanismo fundamental de la POO que permite crear nuevas clases (clases derivadas o hijas) a partir de clases existentes (clases base o padres), reutilizando sus atributos y comportamientos. Esto fomenta la </a:t>
            </a:r>
            <a:pPr algn="l" indent="0" marL="0">
              <a:lnSpc>
                <a:spcPts val="1400"/>
              </a:lnSpc>
              <a:buNone/>
            </a:pPr>
            <a:r>
              <a:rPr lang="en-US" sz="850" b="1" dirty="0">
                <a:solidFill>
                  <a:srgbClr val="E5E0DF"/>
                </a:solidFill>
                <a:latin typeface="Inter" pitchFamily="34" charset="0"/>
                <a:ea typeface="Inter" pitchFamily="34" charset="-122"/>
                <a:cs typeface="Inter" pitchFamily="34" charset="-120"/>
              </a:rPr>
              <a:t>reutilización de código</a:t>
            </a:r>
            <a:pPr algn="l" indent="0" marL="0">
              <a:lnSpc>
                <a:spcPts val="1400"/>
              </a:lnSpc>
              <a:buNone/>
            </a:pPr>
            <a:r>
              <a:rPr lang="en-US" sz="850" dirty="0">
                <a:solidFill>
                  <a:srgbClr val="E5E0DF"/>
                </a:solidFill>
                <a:latin typeface="Inter" pitchFamily="34" charset="0"/>
                <a:ea typeface="Inter" pitchFamily="34" charset="-122"/>
                <a:cs typeface="Inter" pitchFamily="34" charset="-120"/>
              </a:rPr>
              <a:t> y la </a:t>
            </a:r>
            <a:pPr algn="l" indent="0" marL="0">
              <a:lnSpc>
                <a:spcPts val="1400"/>
              </a:lnSpc>
              <a:buNone/>
            </a:pPr>
            <a:r>
              <a:rPr lang="en-US" sz="850" b="1" dirty="0">
                <a:solidFill>
                  <a:srgbClr val="E5E0DF"/>
                </a:solidFill>
                <a:latin typeface="Inter" pitchFamily="34" charset="0"/>
                <a:ea typeface="Inter" pitchFamily="34" charset="-122"/>
                <a:cs typeface="Inter" pitchFamily="34" charset="-120"/>
              </a:rPr>
              <a:t>extensibilidad</a:t>
            </a:r>
            <a:pPr algn="l" indent="0" marL="0">
              <a:lnSpc>
                <a:spcPts val="1400"/>
              </a:lnSpc>
              <a:buNone/>
            </a:pPr>
            <a:r>
              <a:rPr lang="en-US" sz="850" dirty="0">
                <a:solidFill>
                  <a:srgbClr val="E5E0DF"/>
                </a:solidFill>
                <a:latin typeface="Inter" pitchFamily="34" charset="0"/>
                <a:ea typeface="Inter" pitchFamily="34" charset="-122"/>
                <a:cs typeface="Inter" pitchFamily="34" charset="-120"/>
              </a:rPr>
              <a:t> del software.</a:t>
            </a:r>
            <a:endParaRPr lang="en-US" sz="850" dirty="0"/>
          </a:p>
        </p:txBody>
      </p:sp>
      <p:sp>
        <p:nvSpPr>
          <p:cNvPr id="5" name="Text 2"/>
          <p:cNvSpPr/>
          <p:nvPr/>
        </p:nvSpPr>
        <p:spPr>
          <a:xfrm>
            <a:off x="5933956" y="1506617"/>
            <a:ext cx="2116336" cy="209788"/>
          </a:xfrm>
          <a:prstGeom prst="rect">
            <a:avLst/>
          </a:prstGeom>
          <a:noFill/>
          <a:ln/>
        </p:spPr>
        <p:txBody>
          <a:bodyPr wrap="none" lIns="0" tIns="0" rIns="0" bIns="0" rtlCol="0" anchor="t"/>
          <a:lstStyle/>
          <a:p>
            <a:pPr algn="l" indent="0" marL="0">
              <a:lnSpc>
                <a:spcPts val="1650"/>
              </a:lnSpc>
              <a:buNone/>
            </a:pPr>
            <a:r>
              <a:rPr lang="en-US" sz="1300" b="1" dirty="0">
                <a:solidFill>
                  <a:srgbClr val="FFFFFF"/>
                </a:solidFill>
                <a:latin typeface="Inter Bold" pitchFamily="34" charset="0"/>
                <a:ea typeface="Inter Bold" pitchFamily="34" charset="-122"/>
                <a:cs typeface="Inter Bold" pitchFamily="34" charset="-120"/>
              </a:rPr>
              <a:t>Tipos de Herencia en C++</a:t>
            </a:r>
            <a:endParaRPr lang="en-US" sz="1300" dirty="0"/>
          </a:p>
        </p:txBody>
      </p:sp>
      <p:sp>
        <p:nvSpPr>
          <p:cNvPr id="6" name="Shape 3"/>
          <p:cNvSpPr/>
          <p:nvPr/>
        </p:nvSpPr>
        <p:spPr>
          <a:xfrm>
            <a:off x="5933956" y="1884164"/>
            <a:ext cx="4068485" cy="1048345"/>
          </a:xfrm>
          <a:prstGeom prst="roundRect">
            <a:avLst>
              <a:gd name="adj" fmla="val 6978"/>
            </a:avLst>
          </a:prstGeom>
          <a:solidFill>
            <a:srgbClr val="272525"/>
          </a:solidFill>
          <a:ln w="15240">
            <a:solidFill>
              <a:srgbClr val="2A1999"/>
            </a:solidFill>
            <a:prstDash val="solid"/>
          </a:ln>
        </p:spPr>
      </p:sp>
      <p:sp>
        <p:nvSpPr>
          <p:cNvPr id="7" name="Shape 4"/>
          <p:cNvSpPr/>
          <p:nvPr/>
        </p:nvSpPr>
        <p:spPr>
          <a:xfrm>
            <a:off x="5918716" y="1884164"/>
            <a:ext cx="60960" cy="1048345"/>
          </a:xfrm>
          <a:prstGeom prst="roundRect">
            <a:avLst>
              <a:gd name="adj" fmla="val 77099"/>
            </a:avLst>
          </a:prstGeom>
          <a:solidFill>
            <a:srgbClr val="2B0AFF"/>
          </a:solidFill>
          <a:ln/>
        </p:spPr>
      </p:sp>
      <p:sp>
        <p:nvSpPr>
          <p:cNvPr id="8" name="Text 5"/>
          <p:cNvSpPr/>
          <p:nvPr/>
        </p:nvSpPr>
        <p:spPr>
          <a:xfrm>
            <a:off x="6106716" y="2011204"/>
            <a:ext cx="1398746" cy="174784"/>
          </a:xfrm>
          <a:prstGeom prst="rect">
            <a:avLst/>
          </a:prstGeom>
          <a:noFill/>
          <a:ln/>
        </p:spPr>
        <p:txBody>
          <a:bodyPr wrap="none" lIns="0" tIns="0" rIns="0" bIns="0" rtlCol="0" anchor="t"/>
          <a:lstStyle/>
          <a:p>
            <a:pPr algn="l" indent="0" marL="0">
              <a:lnSpc>
                <a:spcPts val="1350"/>
              </a:lnSpc>
              <a:buNone/>
            </a:pPr>
            <a:r>
              <a:rPr lang="en-US" sz="1100" b="1" dirty="0">
                <a:solidFill>
                  <a:srgbClr val="E5E0DF"/>
                </a:solidFill>
                <a:latin typeface="Inter Bold" pitchFamily="34" charset="0"/>
                <a:ea typeface="Inter Bold" pitchFamily="34" charset="-122"/>
                <a:cs typeface="Inter Bold" pitchFamily="34" charset="-120"/>
              </a:rPr>
              <a:t>Pública (</a:t>
            </a:r>
            <a:pPr algn="l" indent="0" marL="0">
              <a:lnSpc>
                <a:spcPts val="1350"/>
              </a:lnSpc>
              <a:buNone/>
            </a:pPr>
            <a:r>
              <a:rPr lang="en-US" sz="1100" b="1" dirty="0">
                <a:solidFill>
                  <a:srgbClr val="E5E0DF"/>
                </a:solidFill>
                <a:highlight>
                  <a:srgbClr val="343232"/>
                </a:highlight>
                <a:latin typeface="Consolas" pitchFamily="34" charset="0"/>
                <a:ea typeface="Consolas" pitchFamily="34" charset="-122"/>
                <a:cs typeface="Consolas" pitchFamily="34" charset="-120"/>
              </a:rPr>
              <a:t>public</a:t>
            </a:r>
            <a:pPr algn="l" indent="0" marL="0">
              <a:lnSpc>
                <a:spcPts val="1350"/>
              </a:lnSpc>
              <a:buNone/>
            </a:pPr>
            <a:r>
              <a:rPr lang="en-US" sz="1100" b="1" dirty="0">
                <a:solidFill>
                  <a:srgbClr val="E5E0DF"/>
                </a:solidFill>
                <a:latin typeface="Inter Bold" pitchFamily="34" charset="0"/>
                <a:ea typeface="Inter Bold" pitchFamily="34" charset="-122"/>
                <a:cs typeface="Inter Bold" pitchFamily="34" charset="-120"/>
              </a:rPr>
              <a:t>)</a:t>
            </a:r>
            <a:endParaRPr lang="en-US" sz="1100" dirty="0"/>
          </a:p>
        </p:txBody>
      </p:sp>
      <p:sp>
        <p:nvSpPr>
          <p:cNvPr id="9" name="Text 6"/>
          <p:cNvSpPr/>
          <p:nvPr/>
        </p:nvSpPr>
        <p:spPr>
          <a:xfrm>
            <a:off x="6106716" y="2253020"/>
            <a:ext cx="3768685" cy="552450"/>
          </a:xfrm>
          <a:prstGeom prst="rect">
            <a:avLst/>
          </a:prstGeom>
          <a:noFill/>
          <a:ln/>
        </p:spPr>
        <p:txBody>
          <a:bodyPr wrap="square" lIns="0" tIns="0" rIns="0" bIns="0" rtlCol="0" anchor="t"/>
          <a:lstStyle/>
          <a:p>
            <a:pPr algn="l" indent="0" marL="0">
              <a:lnSpc>
                <a:spcPts val="1400"/>
              </a:lnSpc>
              <a:buNone/>
            </a:pPr>
            <a:r>
              <a:rPr lang="en-US" sz="850" dirty="0">
                <a:solidFill>
                  <a:srgbClr val="E5E0DF"/>
                </a:solidFill>
                <a:latin typeface="Inter" pitchFamily="34" charset="0"/>
                <a:ea typeface="Inter" pitchFamily="34" charset="-122"/>
                <a:cs typeface="Inter" pitchFamily="34" charset="-120"/>
              </a:rPr>
              <a:t>Los miembros </a:t>
            </a:r>
            <a:pPr algn="l" indent="0" marL="0">
              <a:lnSpc>
                <a:spcPts val="1400"/>
              </a:lnSpc>
              <a:buNone/>
            </a:pPr>
            <a:r>
              <a:rPr lang="en-US" sz="850" dirty="0">
                <a:solidFill>
                  <a:srgbClr val="E5E0DF"/>
                </a:solidFill>
                <a:highlight>
                  <a:srgbClr val="343232"/>
                </a:highlight>
                <a:latin typeface="Consolas" pitchFamily="34" charset="0"/>
                <a:ea typeface="Consolas" pitchFamily="34" charset="-122"/>
                <a:cs typeface="Consolas" pitchFamily="34" charset="-120"/>
              </a:rPr>
              <a:t>public</a:t>
            </a:r>
            <a:pPr algn="l" indent="0" marL="0">
              <a:lnSpc>
                <a:spcPts val="1400"/>
              </a:lnSpc>
              <a:buNone/>
            </a:pPr>
            <a:r>
              <a:rPr lang="en-US" sz="850" dirty="0">
                <a:solidFill>
                  <a:srgbClr val="E5E0DF"/>
                </a:solidFill>
                <a:latin typeface="Inter" pitchFamily="34" charset="0"/>
                <a:ea typeface="Inter" pitchFamily="34" charset="-122"/>
                <a:cs typeface="Inter" pitchFamily="34" charset="-120"/>
              </a:rPr>
              <a:t> de la clase base permanecen </a:t>
            </a:r>
            <a:pPr algn="l" indent="0" marL="0">
              <a:lnSpc>
                <a:spcPts val="1400"/>
              </a:lnSpc>
              <a:buNone/>
            </a:pPr>
            <a:r>
              <a:rPr lang="en-US" sz="850" dirty="0">
                <a:solidFill>
                  <a:srgbClr val="E5E0DF"/>
                </a:solidFill>
                <a:highlight>
                  <a:srgbClr val="343232"/>
                </a:highlight>
                <a:latin typeface="Consolas" pitchFamily="34" charset="0"/>
                <a:ea typeface="Consolas" pitchFamily="34" charset="-122"/>
                <a:cs typeface="Consolas" pitchFamily="34" charset="-120"/>
              </a:rPr>
              <a:t>public</a:t>
            </a:r>
            <a:pPr algn="l" indent="0" marL="0">
              <a:lnSpc>
                <a:spcPts val="1400"/>
              </a:lnSpc>
              <a:buNone/>
            </a:pPr>
            <a:r>
              <a:rPr lang="en-US" sz="850" dirty="0">
                <a:solidFill>
                  <a:srgbClr val="E5E0DF"/>
                </a:solidFill>
                <a:latin typeface="Inter" pitchFamily="34" charset="0"/>
                <a:ea typeface="Inter" pitchFamily="34" charset="-122"/>
                <a:cs typeface="Inter" pitchFamily="34" charset="-120"/>
              </a:rPr>
              <a:t>, y los </a:t>
            </a:r>
            <a:pPr algn="l" indent="0" marL="0">
              <a:lnSpc>
                <a:spcPts val="1400"/>
              </a:lnSpc>
              <a:buNone/>
            </a:pPr>
            <a:r>
              <a:rPr lang="en-US" sz="850" dirty="0">
                <a:solidFill>
                  <a:srgbClr val="E5E0DF"/>
                </a:solidFill>
                <a:highlight>
                  <a:srgbClr val="343232"/>
                </a:highlight>
                <a:latin typeface="Consolas" pitchFamily="34" charset="0"/>
                <a:ea typeface="Consolas" pitchFamily="34" charset="-122"/>
                <a:cs typeface="Consolas" pitchFamily="34" charset="-120"/>
              </a:rPr>
              <a:t>protected</a:t>
            </a:r>
            <a:pPr algn="l" indent="0" marL="0">
              <a:lnSpc>
                <a:spcPts val="1400"/>
              </a:lnSpc>
              <a:buNone/>
            </a:pPr>
            <a:r>
              <a:rPr lang="en-US" sz="850" dirty="0">
                <a:solidFill>
                  <a:srgbClr val="E5E0DF"/>
                </a:solidFill>
                <a:latin typeface="Inter" pitchFamily="34" charset="0"/>
                <a:ea typeface="Inter" pitchFamily="34" charset="-122"/>
                <a:cs typeface="Inter" pitchFamily="34" charset="-120"/>
              </a:rPr>
              <a:t> permanecen </a:t>
            </a:r>
            <a:pPr algn="l" indent="0" marL="0">
              <a:lnSpc>
                <a:spcPts val="1400"/>
              </a:lnSpc>
              <a:buNone/>
            </a:pPr>
            <a:r>
              <a:rPr lang="en-US" sz="850" dirty="0">
                <a:solidFill>
                  <a:srgbClr val="E5E0DF"/>
                </a:solidFill>
                <a:highlight>
                  <a:srgbClr val="343232"/>
                </a:highlight>
                <a:latin typeface="Consolas" pitchFamily="34" charset="0"/>
                <a:ea typeface="Consolas" pitchFamily="34" charset="-122"/>
                <a:cs typeface="Consolas" pitchFamily="34" charset="-120"/>
              </a:rPr>
              <a:t>protected</a:t>
            </a:r>
            <a:pPr algn="l" indent="0" marL="0">
              <a:lnSpc>
                <a:spcPts val="1400"/>
              </a:lnSpc>
              <a:buNone/>
            </a:pPr>
            <a:r>
              <a:rPr lang="en-US" sz="850" dirty="0">
                <a:solidFill>
                  <a:srgbClr val="E5E0DF"/>
                </a:solidFill>
                <a:latin typeface="Inter" pitchFamily="34" charset="0"/>
                <a:ea typeface="Inter" pitchFamily="34" charset="-122"/>
                <a:cs typeface="Inter" pitchFamily="34" charset="-120"/>
              </a:rPr>
              <a:t> en la clase derivada. Es el tipo más común.</a:t>
            </a:r>
            <a:endParaRPr lang="en-US" sz="850" dirty="0"/>
          </a:p>
        </p:txBody>
      </p:sp>
      <p:sp>
        <p:nvSpPr>
          <p:cNvPr id="10" name="Shape 7"/>
          <p:cNvSpPr/>
          <p:nvPr/>
        </p:nvSpPr>
        <p:spPr>
          <a:xfrm>
            <a:off x="10114240" y="1884164"/>
            <a:ext cx="4068604" cy="1048345"/>
          </a:xfrm>
          <a:prstGeom prst="roundRect">
            <a:avLst>
              <a:gd name="adj" fmla="val 6978"/>
            </a:avLst>
          </a:prstGeom>
          <a:solidFill>
            <a:srgbClr val="272525"/>
          </a:solidFill>
          <a:ln w="15240">
            <a:solidFill>
              <a:srgbClr val="2A1999"/>
            </a:solidFill>
            <a:prstDash val="solid"/>
          </a:ln>
        </p:spPr>
      </p:sp>
      <p:sp>
        <p:nvSpPr>
          <p:cNvPr id="11" name="Shape 8"/>
          <p:cNvSpPr/>
          <p:nvPr/>
        </p:nvSpPr>
        <p:spPr>
          <a:xfrm>
            <a:off x="10099000" y="1884164"/>
            <a:ext cx="60960" cy="1048345"/>
          </a:xfrm>
          <a:prstGeom prst="roundRect">
            <a:avLst>
              <a:gd name="adj" fmla="val 77099"/>
            </a:avLst>
          </a:prstGeom>
          <a:solidFill>
            <a:srgbClr val="2B0AFF"/>
          </a:solidFill>
          <a:ln/>
        </p:spPr>
      </p:sp>
      <p:sp>
        <p:nvSpPr>
          <p:cNvPr id="12" name="Text 9"/>
          <p:cNvSpPr/>
          <p:nvPr/>
        </p:nvSpPr>
        <p:spPr>
          <a:xfrm>
            <a:off x="10287000" y="2011204"/>
            <a:ext cx="1482328" cy="174784"/>
          </a:xfrm>
          <a:prstGeom prst="rect">
            <a:avLst/>
          </a:prstGeom>
          <a:noFill/>
          <a:ln/>
        </p:spPr>
        <p:txBody>
          <a:bodyPr wrap="none" lIns="0" tIns="0" rIns="0" bIns="0" rtlCol="0" anchor="t"/>
          <a:lstStyle/>
          <a:p>
            <a:pPr algn="l" indent="0" marL="0">
              <a:lnSpc>
                <a:spcPts val="1350"/>
              </a:lnSpc>
              <a:buNone/>
            </a:pPr>
            <a:r>
              <a:rPr lang="en-US" sz="1100" b="1" dirty="0">
                <a:solidFill>
                  <a:srgbClr val="E5E0DF"/>
                </a:solidFill>
                <a:latin typeface="Inter Bold" pitchFamily="34" charset="0"/>
                <a:ea typeface="Inter Bold" pitchFamily="34" charset="-122"/>
                <a:cs typeface="Inter Bold" pitchFamily="34" charset="-120"/>
              </a:rPr>
              <a:t>Protegida (</a:t>
            </a:r>
            <a:pPr algn="l" indent="0" marL="0">
              <a:lnSpc>
                <a:spcPts val="1350"/>
              </a:lnSpc>
              <a:buNone/>
            </a:pPr>
            <a:r>
              <a:rPr lang="en-US" sz="1100" b="1" dirty="0">
                <a:solidFill>
                  <a:srgbClr val="E5E0DF"/>
                </a:solidFill>
                <a:highlight>
                  <a:srgbClr val="343232"/>
                </a:highlight>
                <a:latin typeface="Consolas" pitchFamily="34" charset="0"/>
                <a:ea typeface="Consolas" pitchFamily="34" charset="-122"/>
                <a:cs typeface="Consolas" pitchFamily="34" charset="-120"/>
              </a:rPr>
              <a:t>protected</a:t>
            </a:r>
            <a:pPr algn="l" indent="0" marL="0">
              <a:lnSpc>
                <a:spcPts val="1350"/>
              </a:lnSpc>
              <a:buNone/>
            </a:pPr>
            <a:r>
              <a:rPr lang="en-US" sz="1100" b="1" dirty="0">
                <a:solidFill>
                  <a:srgbClr val="E5E0DF"/>
                </a:solidFill>
                <a:latin typeface="Inter Bold" pitchFamily="34" charset="0"/>
                <a:ea typeface="Inter Bold" pitchFamily="34" charset="-122"/>
                <a:cs typeface="Inter Bold" pitchFamily="34" charset="-120"/>
              </a:rPr>
              <a:t>)</a:t>
            </a:r>
            <a:endParaRPr lang="en-US" sz="1100" dirty="0"/>
          </a:p>
        </p:txBody>
      </p:sp>
      <p:sp>
        <p:nvSpPr>
          <p:cNvPr id="13" name="Text 10"/>
          <p:cNvSpPr/>
          <p:nvPr/>
        </p:nvSpPr>
        <p:spPr>
          <a:xfrm>
            <a:off x="10287000" y="2253020"/>
            <a:ext cx="3768804" cy="365760"/>
          </a:xfrm>
          <a:prstGeom prst="rect">
            <a:avLst/>
          </a:prstGeom>
          <a:noFill/>
          <a:ln/>
        </p:spPr>
        <p:txBody>
          <a:bodyPr wrap="square" lIns="0" tIns="0" rIns="0" bIns="0" rtlCol="0" anchor="t"/>
          <a:lstStyle/>
          <a:p>
            <a:pPr algn="l" indent="0" marL="0">
              <a:lnSpc>
                <a:spcPts val="1400"/>
              </a:lnSpc>
              <a:buNone/>
            </a:pPr>
            <a:r>
              <a:rPr lang="en-US" sz="850" dirty="0">
                <a:solidFill>
                  <a:srgbClr val="E5E0DF"/>
                </a:solidFill>
                <a:latin typeface="Inter" pitchFamily="34" charset="0"/>
                <a:ea typeface="Inter" pitchFamily="34" charset="-122"/>
                <a:cs typeface="Inter" pitchFamily="34" charset="-120"/>
              </a:rPr>
              <a:t>Los miembros </a:t>
            </a:r>
            <a:pPr algn="l" indent="0" marL="0">
              <a:lnSpc>
                <a:spcPts val="1400"/>
              </a:lnSpc>
              <a:buNone/>
            </a:pPr>
            <a:r>
              <a:rPr lang="en-US" sz="850" dirty="0">
                <a:solidFill>
                  <a:srgbClr val="E5E0DF"/>
                </a:solidFill>
                <a:highlight>
                  <a:srgbClr val="343232"/>
                </a:highlight>
                <a:latin typeface="Consolas" pitchFamily="34" charset="0"/>
                <a:ea typeface="Consolas" pitchFamily="34" charset="-122"/>
                <a:cs typeface="Consolas" pitchFamily="34" charset="-120"/>
              </a:rPr>
              <a:t>public</a:t>
            </a:r>
            <a:pPr algn="l" indent="0" marL="0">
              <a:lnSpc>
                <a:spcPts val="1400"/>
              </a:lnSpc>
              <a:buNone/>
            </a:pPr>
            <a:r>
              <a:rPr lang="en-US" sz="850" dirty="0">
                <a:solidFill>
                  <a:srgbClr val="E5E0DF"/>
                </a:solidFill>
                <a:latin typeface="Inter" pitchFamily="34" charset="0"/>
                <a:ea typeface="Inter" pitchFamily="34" charset="-122"/>
                <a:cs typeface="Inter" pitchFamily="34" charset="-120"/>
              </a:rPr>
              <a:t> y </a:t>
            </a:r>
            <a:pPr algn="l" indent="0" marL="0">
              <a:lnSpc>
                <a:spcPts val="1400"/>
              </a:lnSpc>
              <a:buNone/>
            </a:pPr>
            <a:r>
              <a:rPr lang="en-US" sz="850" dirty="0">
                <a:solidFill>
                  <a:srgbClr val="E5E0DF"/>
                </a:solidFill>
                <a:highlight>
                  <a:srgbClr val="343232"/>
                </a:highlight>
                <a:latin typeface="Consolas" pitchFamily="34" charset="0"/>
                <a:ea typeface="Consolas" pitchFamily="34" charset="-122"/>
                <a:cs typeface="Consolas" pitchFamily="34" charset="-120"/>
              </a:rPr>
              <a:t>protected</a:t>
            </a:r>
            <a:pPr algn="l" indent="0" marL="0">
              <a:lnSpc>
                <a:spcPts val="1400"/>
              </a:lnSpc>
              <a:buNone/>
            </a:pPr>
            <a:r>
              <a:rPr lang="en-US" sz="850" dirty="0">
                <a:solidFill>
                  <a:srgbClr val="E5E0DF"/>
                </a:solidFill>
                <a:latin typeface="Inter" pitchFamily="34" charset="0"/>
                <a:ea typeface="Inter" pitchFamily="34" charset="-122"/>
                <a:cs typeface="Inter" pitchFamily="34" charset="-120"/>
              </a:rPr>
              <a:t> de la clase base se vuelven </a:t>
            </a:r>
            <a:pPr algn="l" indent="0" marL="0">
              <a:lnSpc>
                <a:spcPts val="1400"/>
              </a:lnSpc>
              <a:buNone/>
            </a:pPr>
            <a:r>
              <a:rPr lang="en-US" sz="850" dirty="0">
                <a:solidFill>
                  <a:srgbClr val="E5E0DF"/>
                </a:solidFill>
                <a:highlight>
                  <a:srgbClr val="343232"/>
                </a:highlight>
                <a:latin typeface="Consolas" pitchFamily="34" charset="0"/>
                <a:ea typeface="Consolas" pitchFamily="34" charset="-122"/>
                <a:cs typeface="Consolas" pitchFamily="34" charset="-120"/>
              </a:rPr>
              <a:t>protected</a:t>
            </a:r>
            <a:pPr algn="l" indent="0" marL="0">
              <a:lnSpc>
                <a:spcPts val="1400"/>
              </a:lnSpc>
              <a:buNone/>
            </a:pPr>
            <a:r>
              <a:rPr lang="en-US" sz="850" dirty="0">
                <a:solidFill>
                  <a:srgbClr val="E5E0DF"/>
                </a:solidFill>
                <a:latin typeface="Inter" pitchFamily="34" charset="0"/>
                <a:ea typeface="Inter" pitchFamily="34" charset="-122"/>
                <a:cs typeface="Inter" pitchFamily="34" charset="-120"/>
              </a:rPr>
              <a:t> en la clase derivada. Restringe el acceso externo.</a:t>
            </a:r>
            <a:endParaRPr lang="en-US" sz="850" dirty="0"/>
          </a:p>
        </p:txBody>
      </p:sp>
      <p:sp>
        <p:nvSpPr>
          <p:cNvPr id="14" name="Shape 11"/>
          <p:cNvSpPr/>
          <p:nvPr/>
        </p:nvSpPr>
        <p:spPr>
          <a:xfrm>
            <a:off x="5933956" y="3044309"/>
            <a:ext cx="4068485" cy="869275"/>
          </a:xfrm>
          <a:prstGeom prst="roundRect">
            <a:avLst>
              <a:gd name="adj" fmla="val 8415"/>
            </a:avLst>
          </a:prstGeom>
          <a:solidFill>
            <a:srgbClr val="272525"/>
          </a:solidFill>
          <a:ln w="15240">
            <a:solidFill>
              <a:srgbClr val="2A1999"/>
            </a:solidFill>
            <a:prstDash val="solid"/>
          </a:ln>
        </p:spPr>
      </p:sp>
      <p:sp>
        <p:nvSpPr>
          <p:cNvPr id="15" name="Shape 12"/>
          <p:cNvSpPr/>
          <p:nvPr/>
        </p:nvSpPr>
        <p:spPr>
          <a:xfrm>
            <a:off x="5918716" y="3044309"/>
            <a:ext cx="60960" cy="869275"/>
          </a:xfrm>
          <a:prstGeom prst="roundRect">
            <a:avLst>
              <a:gd name="adj" fmla="val 77099"/>
            </a:avLst>
          </a:prstGeom>
          <a:solidFill>
            <a:srgbClr val="2B0AFF"/>
          </a:solidFill>
          <a:ln/>
        </p:spPr>
      </p:sp>
      <p:sp>
        <p:nvSpPr>
          <p:cNvPr id="16" name="Text 13"/>
          <p:cNvSpPr/>
          <p:nvPr/>
        </p:nvSpPr>
        <p:spPr>
          <a:xfrm>
            <a:off x="6106716" y="3171349"/>
            <a:ext cx="1398746" cy="174784"/>
          </a:xfrm>
          <a:prstGeom prst="rect">
            <a:avLst/>
          </a:prstGeom>
          <a:noFill/>
          <a:ln/>
        </p:spPr>
        <p:txBody>
          <a:bodyPr wrap="none" lIns="0" tIns="0" rIns="0" bIns="0" rtlCol="0" anchor="t"/>
          <a:lstStyle/>
          <a:p>
            <a:pPr algn="l" indent="0" marL="0">
              <a:lnSpc>
                <a:spcPts val="1350"/>
              </a:lnSpc>
              <a:buNone/>
            </a:pPr>
            <a:r>
              <a:rPr lang="en-US" sz="1100" b="1" dirty="0">
                <a:solidFill>
                  <a:srgbClr val="E5E0DF"/>
                </a:solidFill>
                <a:latin typeface="Inter Bold" pitchFamily="34" charset="0"/>
                <a:ea typeface="Inter Bold" pitchFamily="34" charset="-122"/>
                <a:cs typeface="Inter Bold" pitchFamily="34" charset="-120"/>
              </a:rPr>
              <a:t>Privada (</a:t>
            </a:r>
            <a:pPr algn="l" indent="0" marL="0">
              <a:lnSpc>
                <a:spcPts val="1350"/>
              </a:lnSpc>
              <a:buNone/>
            </a:pPr>
            <a:r>
              <a:rPr lang="en-US" sz="1100" b="1" dirty="0">
                <a:solidFill>
                  <a:srgbClr val="E5E0DF"/>
                </a:solidFill>
                <a:highlight>
                  <a:srgbClr val="343232"/>
                </a:highlight>
                <a:latin typeface="Consolas" pitchFamily="34" charset="0"/>
                <a:ea typeface="Consolas" pitchFamily="34" charset="-122"/>
                <a:cs typeface="Consolas" pitchFamily="34" charset="-120"/>
              </a:rPr>
              <a:t>private</a:t>
            </a:r>
            <a:pPr algn="l" indent="0" marL="0">
              <a:lnSpc>
                <a:spcPts val="1350"/>
              </a:lnSpc>
              <a:buNone/>
            </a:pPr>
            <a:r>
              <a:rPr lang="en-US" sz="1100" b="1" dirty="0">
                <a:solidFill>
                  <a:srgbClr val="E5E0DF"/>
                </a:solidFill>
                <a:latin typeface="Inter Bold" pitchFamily="34" charset="0"/>
                <a:ea typeface="Inter Bold" pitchFamily="34" charset="-122"/>
                <a:cs typeface="Inter Bold" pitchFamily="34" charset="-120"/>
              </a:rPr>
              <a:t>)</a:t>
            </a:r>
            <a:endParaRPr lang="en-US" sz="1100" dirty="0"/>
          </a:p>
        </p:txBody>
      </p:sp>
      <p:sp>
        <p:nvSpPr>
          <p:cNvPr id="17" name="Text 14"/>
          <p:cNvSpPr/>
          <p:nvPr/>
        </p:nvSpPr>
        <p:spPr>
          <a:xfrm>
            <a:off x="6106716" y="3413165"/>
            <a:ext cx="3768685" cy="373380"/>
          </a:xfrm>
          <a:prstGeom prst="rect">
            <a:avLst/>
          </a:prstGeom>
          <a:noFill/>
          <a:ln/>
        </p:spPr>
        <p:txBody>
          <a:bodyPr wrap="square" lIns="0" tIns="0" rIns="0" bIns="0" rtlCol="0" anchor="t"/>
          <a:lstStyle/>
          <a:p>
            <a:pPr algn="l" indent="0" marL="0">
              <a:lnSpc>
                <a:spcPts val="1400"/>
              </a:lnSpc>
              <a:buNone/>
            </a:pPr>
            <a:r>
              <a:rPr lang="en-US" sz="850" dirty="0">
                <a:solidFill>
                  <a:srgbClr val="E5E0DF"/>
                </a:solidFill>
                <a:latin typeface="Inter" pitchFamily="34" charset="0"/>
                <a:ea typeface="Inter" pitchFamily="34" charset="-122"/>
                <a:cs typeface="Inter" pitchFamily="34" charset="-120"/>
              </a:rPr>
              <a:t>Todos los miembros </a:t>
            </a:r>
            <a:pPr algn="l" indent="0" marL="0">
              <a:lnSpc>
                <a:spcPts val="1400"/>
              </a:lnSpc>
              <a:buNone/>
            </a:pPr>
            <a:r>
              <a:rPr lang="en-US" sz="850" dirty="0">
                <a:solidFill>
                  <a:srgbClr val="E5E0DF"/>
                </a:solidFill>
                <a:highlight>
                  <a:srgbClr val="343232"/>
                </a:highlight>
                <a:latin typeface="Consolas" pitchFamily="34" charset="0"/>
                <a:ea typeface="Consolas" pitchFamily="34" charset="-122"/>
                <a:cs typeface="Consolas" pitchFamily="34" charset="-120"/>
              </a:rPr>
              <a:t>public</a:t>
            </a:r>
            <a:pPr algn="l" indent="0" marL="0">
              <a:lnSpc>
                <a:spcPts val="1400"/>
              </a:lnSpc>
              <a:buNone/>
            </a:pPr>
            <a:r>
              <a:rPr lang="en-US" sz="850" dirty="0">
                <a:solidFill>
                  <a:srgbClr val="E5E0DF"/>
                </a:solidFill>
                <a:latin typeface="Inter" pitchFamily="34" charset="0"/>
                <a:ea typeface="Inter" pitchFamily="34" charset="-122"/>
                <a:cs typeface="Inter" pitchFamily="34" charset="-120"/>
              </a:rPr>
              <a:t> y </a:t>
            </a:r>
            <a:pPr algn="l" indent="0" marL="0">
              <a:lnSpc>
                <a:spcPts val="1400"/>
              </a:lnSpc>
              <a:buNone/>
            </a:pPr>
            <a:r>
              <a:rPr lang="en-US" sz="850" dirty="0">
                <a:solidFill>
                  <a:srgbClr val="E5E0DF"/>
                </a:solidFill>
                <a:highlight>
                  <a:srgbClr val="343232"/>
                </a:highlight>
                <a:latin typeface="Consolas" pitchFamily="34" charset="0"/>
                <a:ea typeface="Consolas" pitchFamily="34" charset="-122"/>
                <a:cs typeface="Consolas" pitchFamily="34" charset="-120"/>
              </a:rPr>
              <a:t>protected</a:t>
            </a:r>
            <a:pPr algn="l" indent="0" marL="0">
              <a:lnSpc>
                <a:spcPts val="1400"/>
              </a:lnSpc>
              <a:buNone/>
            </a:pPr>
            <a:r>
              <a:rPr lang="en-US" sz="850" dirty="0">
                <a:solidFill>
                  <a:srgbClr val="E5E0DF"/>
                </a:solidFill>
                <a:latin typeface="Inter" pitchFamily="34" charset="0"/>
                <a:ea typeface="Inter" pitchFamily="34" charset="-122"/>
                <a:cs typeface="Inter" pitchFamily="34" charset="-120"/>
              </a:rPr>
              <a:t> de la clase base se vuelven </a:t>
            </a:r>
            <a:pPr algn="l" indent="0" marL="0">
              <a:lnSpc>
                <a:spcPts val="1400"/>
              </a:lnSpc>
              <a:buNone/>
            </a:pPr>
            <a:r>
              <a:rPr lang="en-US" sz="850" dirty="0">
                <a:solidFill>
                  <a:srgbClr val="E5E0DF"/>
                </a:solidFill>
                <a:highlight>
                  <a:srgbClr val="343232"/>
                </a:highlight>
                <a:latin typeface="Consolas" pitchFamily="34" charset="0"/>
                <a:ea typeface="Consolas" pitchFamily="34" charset="-122"/>
                <a:cs typeface="Consolas" pitchFamily="34" charset="-120"/>
              </a:rPr>
              <a:t>private</a:t>
            </a:r>
            <a:pPr algn="l" indent="0" marL="0">
              <a:lnSpc>
                <a:spcPts val="1400"/>
              </a:lnSpc>
              <a:buNone/>
            </a:pPr>
            <a:r>
              <a:rPr lang="en-US" sz="850" dirty="0">
                <a:solidFill>
                  <a:srgbClr val="E5E0DF"/>
                </a:solidFill>
                <a:latin typeface="Inter" pitchFamily="34" charset="0"/>
                <a:ea typeface="Inter" pitchFamily="34" charset="-122"/>
                <a:cs typeface="Inter" pitchFamily="34" charset="-120"/>
              </a:rPr>
              <a:t> en la clase derivada. Sólo accesibles desde la propia clase hija.</a:t>
            </a:r>
            <a:endParaRPr lang="en-US" sz="850" dirty="0"/>
          </a:p>
        </p:txBody>
      </p:sp>
      <p:sp>
        <p:nvSpPr>
          <p:cNvPr id="18" name="Text 15"/>
          <p:cNvSpPr/>
          <p:nvPr/>
        </p:nvSpPr>
        <p:spPr>
          <a:xfrm>
            <a:off x="5933956" y="4081343"/>
            <a:ext cx="2705100" cy="217408"/>
          </a:xfrm>
          <a:prstGeom prst="rect">
            <a:avLst/>
          </a:prstGeom>
          <a:noFill/>
          <a:ln/>
        </p:spPr>
        <p:txBody>
          <a:bodyPr wrap="none" lIns="0" tIns="0" rIns="0" bIns="0" rtlCol="0" anchor="t"/>
          <a:lstStyle/>
          <a:p>
            <a:pPr algn="l" indent="0" marL="0">
              <a:lnSpc>
                <a:spcPts val="1650"/>
              </a:lnSpc>
              <a:buNone/>
            </a:pPr>
            <a:r>
              <a:rPr lang="en-US" sz="1300" b="1" dirty="0">
                <a:solidFill>
                  <a:srgbClr val="FFFFFF"/>
                </a:solidFill>
                <a:latin typeface="Inter Bold" pitchFamily="34" charset="0"/>
                <a:ea typeface="Inter Bold" pitchFamily="34" charset="-122"/>
                <a:cs typeface="Inter Bold" pitchFamily="34" charset="-120"/>
              </a:rPr>
              <a:t>Ejemplo Práctico: </a:t>
            </a:r>
            <a:pPr algn="l" indent="0" marL="0">
              <a:lnSpc>
                <a:spcPts val="1650"/>
              </a:lnSpc>
              <a:buNone/>
            </a:pPr>
            <a:r>
              <a:rPr lang="en-US" sz="1300" b="1" dirty="0">
                <a:solidFill>
                  <a:srgbClr val="E5E0DF"/>
                </a:solidFill>
                <a:highlight>
                  <a:srgbClr val="343232"/>
                </a:highlight>
                <a:latin typeface="Consolas" pitchFamily="34" charset="0"/>
                <a:ea typeface="Consolas" pitchFamily="34" charset="-122"/>
                <a:cs typeface="Consolas" pitchFamily="34" charset="-120"/>
              </a:rPr>
              <a:t>Animal</a:t>
            </a:r>
            <a:pPr algn="l" indent="0" marL="0">
              <a:lnSpc>
                <a:spcPts val="1650"/>
              </a:lnSpc>
              <a:buNone/>
            </a:pPr>
            <a:r>
              <a:rPr lang="en-US" sz="1300" b="1" dirty="0">
                <a:solidFill>
                  <a:srgbClr val="FFFFFF"/>
                </a:solidFill>
                <a:latin typeface="Inter Bold" pitchFamily="34" charset="0"/>
                <a:ea typeface="Inter Bold" pitchFamily="34" charset="-122"/>
                <a:cs typeface="Inter Bold" pitchFamily="34" charset="-120"/>
              </a:rPr>
              <a:t> y </a:t>
            </a:r>
            <a:pPr algn="l" indent="0" marL="0">
              <a:lnSpc>
                <a:spcPts val="1650"/>
              </a:lnSpc>
              <a:buNone/>
            </a:pPr>
            <a:r>
              <a:rPr lang="en-US" sz="1300" b="1" dirty="0">
                <a:solidFill>
                  <a:srgbClr val="E5E0DF"/>
                </a:solidFill>
                <a:highlight>
                  <a:srgbClr val="343232"/>
                </a:highlight>
                <a:latin typeface="Consolas" pitchFamily="34" charset="0"/>
                <a:ea typeface="Consolas" pitchFamily="34" charset="-122"/>
                <a:cs typeface="Consolas" pitchFamily="34" charset="-120"/>
              </a:rPr>
              <a:t>Perro</a:t>
            </a:r>
            <a:endParaRPr lang="en-US" sz="1300" dirty="0"/>
          </a:p>
        </p:txBody>
      </p:sp>
      <p:sp>
        <p:nvSpPr>
          <p:cNvPr id="19" name="Text 16"/>
          <p:cNvSpPr/>
          <p:nvPr/>
        </p:nvSpPr>
        <p:spPr>
          <a:xfrm>
            <a:off x="5933956" y="4466511"/>
            <a:ext cx="8248888" cy="186690"/>
          </a:xfrm>
          <a:prstGeom prst="rect">
            <a:avLst/>
          </a:prstGeom>
          <a:noFill/>
          <a:ln/>
        </p:spPr>
        <p:txBody>
          <a:bodyPr wrap="none" lIns="0" tIns="0" rIns="0" bIns="0" rtlCol="0" anchor="t"/>
          <a:lstStyle/>
          <a:p>
            <a:pPr algn="l" indent="0" marL="0">
              <a:lnSpc>
                <a:spcPts val="1400"/>
              </a:lnSpc>
              <a:buNone/>
            </a:pPr>
            <a:r>
              <a:rPr lang="en-US" sz="850" dirty="0">
                <a:solidFill>
                  <a:srgbClr val="E5E0DF"/>
                </a:solidFill>
                <a:latin typeface="Inter" pitchFamily="34" charset="0"/>
                <a:ea typeface="Inter" pitchFamily="34" charset="-122"/>
                <a:cs typeface="Inter" pitchFamily="34" charset="-120"/>
              </a:rPr>
              <a:t>Definimos una clase base </a:t>
            </a:r>
            <a:pPr algn="l" indent="0" marL="0">
              <a:lnSpc>
                <a:spcPts val="1400"/>
              </a:lnSpc>
              <a:buNone/>
            </a:pPr>
            <a:r>
              <a:rPr lang="en-US" sz="850" dirty="0">
                <a:solidFill>
                  <a:srgbClr val="E5E0DF"/>
                </a:solidFill>
                <a:highlight>
                  <a:srgbClr val="343232"/>
                </a:highlight>
                <a:latin typeface="Consolas" pitchFamily="34" charset="0"/>
                <a:ea typeface="Consolas" pitchFamily="34" charset="-122"/>
                <a:cs typeface="Consolas" pitchFamily="34" charset="-120"/>
              </a:rPr>
              <a:t>Animal</a:t>
            </a:r>
            <a:pPr algn="l" indent="0" marL="0">
              <a:lnSpc>
                <a:spcPts val="1400"/>
              </a:lnSpc>
              <a:buNone/>
            </a:pPr>
            <a:r>
              <a:rPr lang="en-US" sz="850" dirty="0">
                <a:solidFill>
                  <a:srgbClr val="E5E0DF"/>
                </a:solidFill>
                <a:latin typeface="Inter" pitchFamily="34" charset="0"/>
                <a:ea typeface="Inter" pitchFamily="34" charset="-122"/>
                <a:cs typeface="Inter" pitchFamily="34" charset="-120"/>
              </a:rPr>
              <a:t> y una clase derivada </a:t>
            </a:r>
            <a:pPr algn="l" indent="0" marL="0">
              <a:lnSpc>
                <a:spcPts val="1400"/>
              </a:lnSpc>
              <a:buNone/>
            </a:pPr>
            <a:r>
              <a:rPr lang="en-US" sz="850" dirty="0">
                <a:solidFill>
                  <a:srgbClr val="E5E0DF"/>
                </a:solidFill>
                <a:highlight>
                  <a:srgbClr val="343232"/>
                </a:highlight>
                <a:latin typeface="Consolas" pitchFamily="34" charset="0"/>
                <a:ea typeface="Consolas" pitchFamily="34" charset="-122"/>
                <a:cs typeface="Consolas" pitchFamily="34" charset="-120"/>
              </a:rPr>
              <a:t>Perro</a:t>
            </a:r>
            <a:pPr algn="l" indent="0" marL="0">
              <a:lnSpc>
                <a:spcPts val="1400"/>
              </a:lnSpc>
              <a:buNone/>
            </a:pPr>
            <a:r>
              <a:rPr lang="en-US" sz="850" dirty="0">
                <a:solidFill>
                  <a:srgbClr val="E5E0DF"/>
                </a:solidFill>
                <a:latin typeface="Inter" pitchFamily="34" charset="0"/>
                <a:ea typeface="Inter" pitchFamily="34" charset="-122"/>
                <a:cs typeface="Inter" pitchFamily="34" charset="-120"/>
              </a:rPr>
              <a:t> que hereda públicamente.</a:t>
            </a:r>
            <a:endParaRPr lang="en-US" sz="850" dirty="0"/>
          </a:p>
        </p:txBody>
      </p:sp>
      <p:sp>
        <p:nvSpPr>
          <p:cNvPr id="20" name="Shape 17"/>
          <p:cNvSpPr/>
          <p:nvPr/>
        </p:nvSpPr>
        <p:spPr>
          <a:xfrm>
            <a:off x="5933956" y="4779050"/>
            <a:ext cx="8248888" cy="2674620"/>
          </a:xfrm>
          <a:prstGeom prst="roundRect">
            <a:avLst>
              <a:gd name="adj" fmla="val 1757"/>
            </a:avLst>
          </a:prstGeom>
          <a:solidFill>
            <a:srgbClr val="343232"/>
          </a:solidFill>
          <a:ln/>
        </p:spPr>
      </p:sp>
      <p:sp>
        <p:nvSpPr>
          <p:cNvPr id="21" name="Shape 18"/>
          <p:cNvSpPr/>
          <p:nvPr/>
        </p:nvSpPr>
        <p:spPr>
          <a:xfrm>
            <a:off x="5928479" y="4779050"/>
            <a:ext cx="8259842" cy="2674620"/>
          </a:xfrm>
          <a:prstGeom prst="roundRect">
            <a:avLst>
              <a:gd name="adj" fmla="val 628"/>
            </a:avLst>
          </a:prstGeom>
          <a:solidFill>
            <a:srgbClr val="343232"/>
          </a:solidFill>
          <a:ln/>
        </p:spPr>
      </p:sp>
      <p:sp>
        <p:nvSpPr>
          <p:cNvPr id="22" name="Text 19"/>
          <p:cNvSpPr/>
          <p:nvPr/>
        </p:nvSpPr>
        <p:spPr>
          <a:xfrm>
            <a:off x="6040279" y="4862870"/>
            <a:ext cx="8036243" cy="2506980"/>
          </a:xfrm>
          <a:prstGeom prst="rect">
            <a:avLst/>
          </a:prstGeom>
          <a:noFill/>
          <a:ln/>
        </p:spPr>
        <p:txBody>
          <a:bodyPr wrap="square" lIns="0" tIns="0" rIns="0" bIns="0" rtlCol="0" anchor="t"/>
          <a:lstStyle/>
          <a:p>
            <a:pPr algn="l" indent="0" marL="0">
              <a:lnSpc>
                <a:spcPts val="1400"/>
              </a:lnSpc>
              <a:buNone/>
            </a:pPr>
            <a:r>
              <a:rPr lang="en-US" sz="850" dirty="0">
                <a:solidFill>
                  <a:srgbClr val="E5E0DF"/>
                </a:solidFill>
                <a:highlight>
                  <a:srgbClr val="343232"/>
                </a:highlight>
                <a:latin typeface="Consolas" pitchFamily="34" charset="0"/>
                <a:ea typeface="Consolas" pitchFamily="34" charset="-122"/>
                <a:cs typeface="Consolas" pitchFamily="34" charset="-120"/>
              </a:rPr>
              <a:t>class Animal {public:    void comer() { /* ... */ }};class Perro : public Animal { // Herencia públicapublic:    void ladrar() { /* ... */ }};// UsoPerro miPerro;miPerro.comer(); // Heredado de AnimalmiPerro.ladrar();</a:t>
            </a:r>
            <a:endParaRPr lang="en-US" sz="850" dirty="0"/>
          </a:p>
        </p:txBody>
      </p:sp>
      <p:sp>
        <p:nvSpPr>
          <p:cNvPr id="23" name="Text 20"/>
          <p:cNvSpPr/>
          <p:nvPr/>
        </p:nvSpPr>
        <p:spPr>
          <a:xfrm>
            <a:off x="5933956" y="7579519"/>
            <a:ext cx="8248888" cy="186690"/>
          </a:xfrm>
          <a:prstGeom prst="rect">
            <a:avLst/>
          </a:prstGeom>
          <a:noFill/>
          <a:ln/>
        </p:spPr>
        <p:txBody>
          <a:bodyPr wrap="none" lIns="0" tIns="0" rIns="0" bIns="0" rtlCol="0" anchor="t"/>
          <a:lstStyle/>
          <a:p>
            <a:pPr algn="l" indent="0" marL="0">
              <a:lnSpc>
                <a:spcPts val="1400"/>
              </a:lnSpc>
              <a:buNone/>
            </a:pPr>
            <a:r>
              <a:rPr lang="en-US" sz="850" dirty="0">
                <a:solidFill>
                  <a:srgbClr val="E5E0DF"/>
                </a:solidFill>
                <a:latin typeface="Inter" pitchFamily="34" charset="0"/>
                <a:ea typeface="Inter" pitchFamily="34" charset="-122"/>
                <a:cs typeface="Inter" pitchFamily="34" charset="-120"/>
              </a:rPr>
              <a:t>Este ejemplo muestra cómo </a:t>
            </a:r>
            <a:pPr algn="l" indent="0" marL="0">
              <a:lnSpc>
                <a:spcPts val="1400"/>
              </a:lnSpc>
              <a:buNone/>
            </a:pPr>
            <a:r>
              <a:rPr lang="en-US" sz="850" dirty="0">
                <a:solidFill>
                  <a:srgbClr val="E5E0DF"/>
                </a:solidFill>
                <a:highlight>
                  <a:srgbClr val="343232"/>
                </a:highlight>
                <a:latin typeface="Consolas" pitchFamily="34" charset="0"/>
                <a:ea typeface="Consolas" pitchFamily="34" charset="-122"/>
                <a:cs typeface="Consolas" pitchFamily="34" charset="-120"/>
              </a:rPr>
              <a:t>Perro</a:t>
            </a:r>
            <a:pPr algn="l" indent="0" marL="0">
              <a:lnSpc>
                <a:spcPts val="1400"/>
              </a:lnSpc>
              <a:buNone/>
            </a:pPr>
            <a:r>
              <a:rPr lang="en-US" sz="850" dirty="0">
                <a:solidFill>
                  <a:srgbClr val="E5E0DF"/>
                </a:solidFill>
                <a:latin typeface="Inter" pitchFamily="34" charset="0"/>
                <a:ea typeface="Inter" pitchFamily="34" charset="-122"/>
                <a:cs typeface="Inter" pitchFamily="34" charset="-120"/>
              </a:rPr>
              <a:t> hereda la capacidad de </a:t>
            </a:r>
            <a:pPr algn="l" indent="0" marL="0">
              <a:lnSpc>
                <a:spcPts val="1400"/>
              </a:lnSpc>
              <a:buNone/>
            </a:pPr>
            <a:r>
              <a:rPr lang="en-US" sz="850" dirty="0">
                <a:solidFill>
                  <a:srgbClr val="E5E0DF"/>
                </a:solidFill>
                <a:highlight>
                  <a:srgbClr val="343232"/>
                </a:highlight>
                <a:latin typeface="Consolas" pitchFamily="34" charset="0"/>
                <a:ea typeface="Consolas" pitchFamily="34" charset="-122"/>
                <a:cs typeface="Consolas" pitchFamily="34" charset="-120"/>
              </a:rPr>
              <a:t>comer()</a:t>
            </a:r>
            <a:pPr algn="l" indent="0" marL="0">
              <a:lnSpc>
                <a:spcPts val="1400"/>
              </a:lnSpc>
              <a:buNone/>
            </a:pPr>
            <a:r>
              <a:rPr lang="en-US" sz="850" dirty="0">
                <a:solidFill>
                  <a:srgbClr val="E5E0DF"/>
                </a:solidFill>
                <a:latin typeface="Inter" pitchFamily="34" charset="0"/>
                <a:ea typeface="Inter" pitchFamily="34" charset="-122"/>
                <a:cs typeface="Inter" pitchFamily="34" charset="-120"/>
              </a:rPr>
              <a:t> de </a:t>
            </a:r>
            <a:pPr algn="l" indent="0" marL="0">
              <a:lnSpc>
                <a:spcPts val="1400"/>
              </a:lnSpc>
              <a:buNone/>
            </a:pPr>
            <a:r>
              <a:rPr lang="en-US" sz="850" dirty="0">
                <a:solidFill>
                  <a:srgbClr val="E5E0DF"/>
                </a:solidFill>
                <a:highlight>
                  <a:srgbClr val="343232"/>
                </a:highlight>
                <a:latin typeface="Consolas" pitchFamily="34" charset="0"/>
                <a:ea typeface="Consolas" pitchFamily="34" charset="-122"/>
                <a:cs typeface="Consolas" pitchFamily="34" charset="-120"/>
              </a:rPr>
              <a:t>Animal</a:t>
            </a:r>
            <a:pPr algn="l" indent="0" marL="0">
              <a:lnSpc>
                <a:spcPts val="1400"/>
              </a:lnSpc>
              <a:buNone/>
            </a:pPr>
            <a:r>
              <a:rPr lang="en-US" sz="850" dirty="0">
                <a:solidFill>
                  <a:srgbClr val="E5E0DF"/>
                </a:solidFill>
                <a:latin typeface="Inter" pitchFamily="34" charset="0"/>
                <a:ea typeface="Inter" pitchFamily="34" charset="-122"/>
                <a:cs typeface="Inter" pitchFamily="34" charset="-120"/>
              </a:rPr>
              <a:t>, además de su propio método </a:t>
            </a:r>
            <a:pPr algn="l" indent="0" marL="0">
              <a:lnSpc>
                <a:spcPts val="1400"/>
              </a:lnSpc>
              <a:buNone/>
            </a:pPr>
            <a:r>
              <a:rPr lang="en-US" sz="850" dirty="0">
                <a:solidFill>
                  <a:srgbClr val="E5E0DF"/>
                </a:solidFill>
                <a:highlight>
                  <a:srgbClr val="343232"/>
                </a:highlight>
                <a:latin typeface="Consolas" pitchFamily="34" charset="0"/>
                <a:ea typeface="Consolas" pitchFamily="34" charset="-122"/>
                <a:cs typeface="Consolas" pitchFamily="34" charset="-120"/>
              </a:rPr>
              <a:t>ladrar()</a:t>
            </a:r>
            <a:pPr algn="l" indent="0" marL="0">
              <a:lnSpc>
                <a:spcPts val="1400"/>
              </a:lnSpc>
              <a:buNone/>
            </a:pPr>
            <a:r>
              <a:rPr lang="en-US" sz="850" dirty="0">
                <a:solidFill>
                  <a:srgbClr val="E5E0DF"/>
                </a:solidFill>
                <a:latin typeface="Inter" pitchFamily="34" charset="0"/>
                <a:ea typeface="Inter" pitchFamily="34" charset="-122"/>
                <a:cs typeface="Inter" pitchFamily="34" charset="-120"/>
              </a:rPr>
              <a:t>.</a:t>
            </a:r>
            <a:endParaRPr lang="en-US" sz="8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12</Slides>
  <Notes>12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2025-10-19T03:58:40Z</dcterms:created>
  <dcterms:modified xsi:type="dcterms:W3CDTF">2025-10-19T03:58:40Z</dcterms:modified>
</cp:coreProperties>
</file>