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ist"/>
      <p:regular r:id="rId17"/>
    </p:embeddedFont>
    <p:embeddedFont>
      <p:font typeface="Geist"/>
      <p:regular r:id="rId18"/>
    </p:embeddedFont>
    <p:embeddedFont>
      <p:font typeface="Geist"/>
      <p:regular r:id="rId19"/>
    </p:embeddedFont>
    <p:embeddedFont>
      <p:font typeface="Geis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png"/><Relationship Id="rId12" Type="http://schemas.openxmlformats.org/officeDocument/2006/relationships/image" Target="../media/image-2-12.png"/><Relationship Id="rId13" Type="http://schemas.openxmlformats.org/officeDocument/2006/relationships/image" Target="../media/image-2-13.svg"/><Relationship Id="rId14" Type="http://schemas.openxmlformats.org/officeDocument/2006/relationships/slideLayout" Target="../slideLayouts/slideLayout3.xml"/><Relationship Id="rId1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8894"/>
            <a:ext cx="7556421" cy="2211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Herencia en Programación Orientada a Objetos con C++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80968"/>
            <a:ext cx="7556421" cy="1179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5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Implementación y Buenas Prácticas en Visual Studio 2022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4500563"/>
            <a:ext cx="7556421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Presentación técnica y práctica de la herencia en POO con C++, incluyendo definiciones, ejemplos de código listos para compilar y recursos de aprendizaje.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866924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Autores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6462236"/>
            <a:ext cx="3501509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Asistente — experto en POO y C++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5866924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Palabras clave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56321" y="6462236"/>
            <a:ext cx="3501509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Herencia, C++, Visual Studio 2022, POO, ejemplo en Visual C++.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02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015" y="3023830"/>
            <a:ext cx="6702266" cy="644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Conclusiones y Referencias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94015" y="3965734"/>
            <a:ext cx="1324236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herencia es una herramienta poderosa para la reutilización, pero su aplicación debe ser disciplinada, evitando jerarquías rígidas.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94015" y="4446389"/>
            <a:ext cx="13242369" cy="1406247"/>
          </a:xfrm>
          <a:prstGeom prst="roundRect">
            <a:avLst>
              <a:gd name="adj" fmla="val 5922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16875" y="4469249"/>
            <a:ext cx="6598325" cy="1360527"/>
          </a:xfrm>
          <a:prstGeom prst="roundRect">
            <a:avLst>
              <a:gd name="adj" fmla="val 6121"/>
            </a:avLst>
          </a:prstGeom>
          <a:solidFill>
            <a:srgbClr val="101620"/>
          </a:solidFill>
          <a:ln/>
        </p:spPr>
      </p:sp>
      <p:sp>
        <p:nvSpPr>
          <p:cNvPr id="7" name="Text 4"/>
          <p:cNvSpPr/>
          <p:nvPr/>
        </p:nvSpPr>
        <p:spPr>
          <a:xfrm>
            <a:off x="915114" y="4667488"/>
            <a:ext cx="2770346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Impacto de la Herencia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15114" y="5108615"/>
            <a:ext cx="6201847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Fundamental para la reutilización en POO. El ejemplo 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/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es una introducción pedagógica efectiva.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315200" y="4469249"/>
            <a:ext cx="6598325" cy="1360527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0" name="Shape 7"/>
          <p:cNvSpPr/>
          <p:nvPr/>
        </p:nvSpPr>
        <p:spPr>
          <a:xfrm>
            <a:off x="7315200" y="4469249"/>
            <a:ext cx="22860" cy="1360527"/>
          </a:xfrm>
          <a:prstGeom prst="roundRect">
            <a:avLst>
              <a:gd name="adj" fmla="val 364317"/>
            </a:avLst>
          </a:prstGeom>
          <a:solidFill>
            <a:srgbClr val="002A80"/>
          </a:solidFill>
          <a:ln/>
        </p:spPr>
      </p:sp>
      <p:sp>
        <p:nvSpPr>
          <p:cNvPr id="11" name="Text 8"/>
          <p:cNvSpPr/>
          <p:nvPr/>
        </p:nvSpPr>
        <p:spPr>
          <a:xfrm>
            <a:off x="7513439" y="4667488"/>
            <a:ext cx="2635568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Entorno de Desarrollo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513439" y="5108615"/>
            <a:ext cx="6201847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Visual Studio 2022 ofrece un entorno completo. Usar la documentación oficial acelera el aprendizaje.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94015" y="6150054"/>
            <a:ext cx="4011692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Referencias Clave (Formato IEEE)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94015" y="6769656"/>
            <a:ext cx="1324236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[1] B. Stroustrup, </a:t>
            </a:r>
            <a:pPr algn="l" indent="0" marL="0">
              <a:lnSpc>
                <a:spcPts val="2000"/>
              </a:lnSpc>
              <a:buNone/>
            </a:pPr>
            <a:r>
              <a:rPr lang="en-US" sz="1550" i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C++ Programming Language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694015" y="7096601"/>
            <a:ext cx="1324236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[2] Documentación Microsoft — </a:t>
            </a:r>
            <a:pPr algn="l" indent="0" marL="0">
              <a:lnSpc>
                <a:spcPts val="2000"/>
              </a:lnSpc>
              <a:buNone/>
            </a:pPr>
            <a:r>
              <a:rPr lang="en-US" sz="1550" i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Getting started with Visual Studio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(C++).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94015" y="7423547"/>
            <a:ext cx="13242369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[3] Video / PDF aportado por el usuario (ejemplo práctico de 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/ 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8186" y="784265"/>
            <a:ext cx="5257919" cy="676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0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Resumen y Contexto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28186" y="1772483"/>
            <a:ext cx="7687627" cy="1082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Programación Orientada a Objetos (POO) organiza el software mediante clases y objetos, favoreciendo la reutilización, modularidad y mantenimiento. La herencia es el mecanismo clave en C++ para crear nuevas clases (subclases) a partir de otras (superclases), reutilizando y extendiendo su comportamiento.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28186" y="3400544"/>
            <a:ext cx="3739753" cy="2040493"/>
          </a:xfrm>
          <a:prstGeom prst="roundRect">
            <a:avLst>
              <a:gd name="adj" fmla="val 5378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6" y="3377684"/>
            <a:ext cx="3739753" cy="91440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088481"/>
            <a:ext cx="624126" cy="624126"/>
          </a:xfrm>
          <a:prstGeom prst="rect">
            <a:avLst/>
          </a:prstGeom>
        </p:spPr>
      </p:pic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3166" y="3275648"/>
            <a:ext cx="249674" cy="24967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59048" y="3920609"/>
            <a:ext cx="2829758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Definiciones Formales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959048" y="4383405"/>
            <a:ext cx="3278029" cy="811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Revisión de conceptos clave de POO con citas a fuentes primarias (Stroustrup).</a:t>
            </a:r>
            <a:endParaRPr lang="en-US" sz="1600" dirty="0"/>
          </a:p>
        </p:txBody>
      </p:sp>
      <p:sp>
        <p:nvSpPr>
          <p:cNvPr id="11" name="Shape 5"/>
          <p:cNvSpPr/>
          <p:nvPr/>
        </p:nvSpPr>
        <p:spPr>
          <a:xfrm>
            <a:off x="4675942" y="3400544"/>
            <a:ext cx="3739872" cy="2040493"/>
          </a:xfrm>
          <a:prstGeom prst="roundRect">
            <a:avLst>
              <a:gd name="adj" fmla="val 5378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942" y="3377684"/>
            <a:ext cx="3739872" cy="91440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755" y="3088481"/>
            <a:ext cx="624126" cy="624126"/>
          </a:xfrm>
          <a:prstGeom prst="rect">
            <a:avLst/>
          </a:prstGeom>
        </p:spPr>
      </p:pic>
      <p:pic>
        <p:nvPicPr>
          <p:cNvPr id="14" name="Image 6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0922" y="3275648"/>
            <a:ext cx="249674" cy="249674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4906804" y="3920609"/>
            <a:ext cx="2600682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Ejemplo Práctico</a:t>
            </a:r>
            <a:endParaRPr lang="en-US" sz="2000" dirty="0"/>
          </a:p>
        </p:txBody>
      </p:sp>
      <p:sp>
        <p:nvSpPr>
          <p:cNvPr id="16" name="Text 7"/>
          <p:cNvSpPr/>
          <p:nvPr/>
        </p:nvSpPr>
        <p:spPr>
          <a:xfrm>
            <a:off x="4906804" y="4383405"/>
            <a:ext cx="3278148" cy="826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Código completo (Clases </a:t>
            </a:r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y </a:t>
            </a:r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listo para compilar en Visual Studio 2022.</a:t>
            </a:r>
            <a:endParaRPr lang="en-US" sz="1600" dirty="0"/>
          </a:p>
        </p:txBody>
      </p:sp>
      <p:sp>
        <p:nvSpPr>
          <p:cNvPr id="17" name="Shape 8"/>
          <p:cNvSpPr/>
          <p:nvPr/>
        </p:nvSpPr>
        <p:spPr>
          <a:xfrm>
            <a:off x="728186" y="5961102"/>
            <a:ext cx="7687627" cy="1484233"/>
          </a:xfrm>
          <a:prstGeom prst="roundRect">
            <a:avLst>
              <a:gd name="adj" fmla="val 7393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86" y="5938242"/>
            <a:ext cx="7687627" cy="91440"/>
          </a:xfrm>
          <a:prstGeom prst="rect">
            <a:avLst/>
          </a:prstGeom>
        </p:spPr>
      </p:pic>
      <p:pic>
        <p:nvPicPr>
          <p:cNvPr id="19" name="Image 8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937" y="5649039"/>
            <a:ext cx="624126" cy="624126"/>
          </a:xfrm>
          <a:prstGeom prst="rect">
            <a:avLst/>
          </a:prstGeom>
        </p:spPr>
      </p:pic>
      <p:pic>
        <p:nvPicPr>
          <p:cNvPr id="20" name="Image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7103" y="5836206"/>
            <a:ext cx="249674" cy="249674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959048" y="6481167"/>
            <a:ext cx="2739747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Recursos Adicionales</a:t>
            </a:r>
            <a:endParaRPr lang="en-US" sz="2000" dirty="0"/>
          </a:p>
        </p:txBody>
      </p:sp>
      <p:sp>
        <p:nvSpPr>
          <p:cNvPr id="22" name="Text 10"/>
          <p:cNvSpPr/>
          <p:nvPr/>
        </p:nvSpPr>
        <p:spPr>
          <a:xfrm>
            <a:off x="959048" y="6943963"/>
            <a:ext cx="722590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Recomendaciones de libros digitales, videotutoriales y guías en español.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67809"/>
            <a:ext cx="7955280" cy="1103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Capítulo 1: Fundamentos de POO en C++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594360" y="1926193"/>
            <a:ext cx="7955280" cy="441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herencia se basa en los pilares de la POO. Entender estos conceptos es crucial para una implementación correcta.</a:t>
            </a:r>
            <a:endParaRPr lang="en-US" sz="13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60" y="2558415"/>
            <a:ext cx="509468" cy="5094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94360" y="3280172"/>
            <a:ext cx="2122884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Clase (Class)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594360" y="3657838"/>
            <a:ext cx="7955280" cy="456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Plantilla que define atributos (estado) y métodos (comportamiento) para objetos. Se declara con 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class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struct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360" y="4453890"/>
            <a:ext cx="509468" cy="50946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94360" y="5175647"/>
            <a:ext cx="2122884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Objeto (Object)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594360" y="5553313"/>
            <a:ext cx="7955280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Instancia concreta de una clase que contiene valores particulares de los atributos. Ej.: 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 yo;</a:t>
            </a:r>
            <a:endParaRPr lang="en-US" sz="13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360" y="6121122"/>
            <a:ext cx="509468" cy="5094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94360" y="6842879"/>
            <a:ext cx="2122884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Encapsulamiento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594360" y="7220545"/>
            <a:ext cx="7955280" cy="441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Ocultar la representación interna (atributos privados) y exponer una interfaz pública para garantizar la integridad.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60790"/>
            <a:ext cx="9908500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Capítulo 2: Herencia y Polimorfismo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538067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Estos mecanismos permiten la reutilización y la flexibilidad en el diseño de software.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088017"/>
            <a:ext cx="4196358" cy="2516029"/>
          </a:xfrm>
          <a:prstGeom prst="roundRect">
            <a:avLst>
              <a:gd name="adj" fmla="val 5815"/>
            </a:avLst>
          </a:prstGeom>
          <a:solidFill>
            <a:srgbClr val="101620">
              <a:alpha val="95000"/>
            </a:srgbClr>
          </a:solidFill>
          <a:ln w="30480">
            <a:solidFill>
              <a:srgbClr val="002A80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10" y="5088017"/>
            <a:ext cx="121920" cy="25160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42524" y="5345311"/>
            <a:ext cx="3057049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Herencia (Inheritance)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142524" y="5849898"/>
            <a:ext cx="3590330" cy="1496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Permite que una clase derive de otra, heredando atributos y métodos 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public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/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protected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Sintaxis: 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class Derivada : public Base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5088017"/>
            <a:ext cx="4196358" cy="2516029"/>
          </a:xfrm>
          <a:prstGeom prst="roundRect">
            <a:avLst>
              <a:gd name="adj" fmla="val 5815"/>
            </a:avLst>
          </a:prstGeom>
          <a:solidFill>
            <a:srgbClr val="101620">
              <a:alpha val="95000"/>
            </a:srgbClr>
          </a:solidFill>
          <a:ln w="30480">
            <a:solidFill>
              <a:srgbClr val="002A80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82" y="5088017"/>
            <a:ext cx="121920" cy="251602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565696" y="5345311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Polimorfismo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5565696" y="5849898"/>
            <a:ext cx="3590330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Capacidad para tratar objetos de diferentes clases derivadas a través de una interfaz común (métodos 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virtual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en C++).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9640133" y="5088017"/>
            <a:ext cx="4196358" cy="2516029"/>
          </a:xfrm>
          <a:prstGeom prst="roundRect">
            <a:avLst>
              <a:gd name="adj" fmla="val 5815"/>
            </a:avLst>
          </a:prstGeom>
          <a:solidFill>
            <a:srgbClr val="101620">
              <a:alpha val="95000"/>
            </a:srgbClr>
          </a:solidFill>
          <a:ln w="30480">
            <a:solidFill>
              <a:srgbClr val="002A80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653" y="5088017"/>
            <a:ext cx="121920" cy="251602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988868" y="5345311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Abstracción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9988868" y="5849898"/>
            <a:ext cx="3590330" cy="1473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Separar la idea esencial del objeto de los detalles de implementación, usando interfaces y clases abstractas (métodos virtuales puros).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4723" y="506492"/>
            <a:ext cx="8700492" cy="598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Sintaxis y Observaciones Clave en C++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644723" y="1473518"/>
            <a:ext cx="13340953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implementación de la herencia en C++ requiere atención a la visibilidad y la gestión de constructores.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4723" y="2085856"/>
            <a:ext cx="7824787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4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Sintaxis Básica: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class Derivada : public Base { ... };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La especificación (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public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private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protected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controla la visibilidad de los miembros heredados.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4723" y="2644378"/>
            <a:ext cx="7824787" cy="478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4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Constructores: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Los constructores de la clase base NO se heredan. La clase derivada debe invocarlos explícitamente para inicializar los miembros heredados.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4723" y="3187660"/>
            <a:ext cx="7824787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4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Acceso a Miembros: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Los miembros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private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la base no son accesibles directamente desde la derivada;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protected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sí permite el acceso en clases derivadas.</a:t>
            </a:r>
            <a:endParaRPr lang="en-US" sz="14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6473" y="2127290"/>
            <a:ext cx="5066705" cy="5066705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644723" y="7608332"/>
            <a:ext cx="13340953" cy="734973"/>
          </a:xfrm>
          <a:prstGeom prst="roundRect">
            <a:avLst>
              <a:gd name="adj" fmla="val 10527"/>
            </a:avLst>
          </a:prstGeom>
          <a:solidFill>
            <a:srgbClr val="00194D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3" y="7860149"/>
            <a:ext cx="230267" cy="18419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243370" y="7838480"/>
            <a:ext cx="12558117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ejemplo práctico (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y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ilustra cómo la clase derivada reutiliza el método 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imprimir()</a:t>
            </a:r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la base.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514" y="541615"/>
            <a:ext cx="7780973" cy="1265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8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Ejemplo de Código en Visual C++ (VS2022)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81514" y="2099310"/>
            <a:ext cx="7780973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Código listo para compilar que implementa la herencia simple entre </a:t>
            </a:r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(Base) y </a:t>
            </a:r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(Derivada), incluyendo constructores y buenas prácticas.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81514" y="2839760"/>
            <a:ext cx="7780973" cy="4848225"/>
          </a:xfrm>
          <a:prstGeom prst="roundRect">
            <a:avLst>
              <a:gd name="adj" fmla="val 1687"/>
            </a:avLst>
          </a:prstGeom>
          <a:solidFill>
            <a:srgbClr val="1D232D"/>
          </a:solidFill>
          <a:ln/>
        </p:spPr>
      </p:sp>
      <p:sp>
        <p:nvSpPr>
          <p:cNvPr id="6" name="Shape 3"/>
          <p:cNvSpPr/>
          <p:nvPr/>
        </p:nvSpPr>
        <p:spPr>
          <a:xfrm>
            <a:off x="671870" y="2839760"/>
            <a:ext cx="7800261" cy="4848225"/>
          </a:xfrm>
          <a:prstGeom prst="roundRect">
            <a:avLst>
              <a:gd name="adj" fmla="val 602"/>
            </a:avLst>
          </a:prstGeom>
          <a:solidFill>
            <a:srgbClr val="1D232D"/>
          </a:solidFill>
          <a:ln/>
        </p:spPr>
      </p:sp>
      <p:sp>
        <p:nvSpPr>
          <p:cNvPr id="7" name="Text 4"/>
          <p:cNvSpPr/>
          <p:nvPr/>
        </p:nvSpPr>
        <p:spPr>
          <a:xfrm>
            <a:off x="866537" y="2985730"/>
            <a:ext cx="7410926" cy="455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class Alumno {private: std::string nombre; std::string carnet;public: Alumno(const std::string&amp; n, const std::string&amp; c) : nombre(n), carnet(c) {} void insertar(const std::string&amp; n, const std::string&amp; c) { /* ... */ } std::string imprimir() const { return "Nombre: " + nombre + " - Carnet: " + carnet; } virtual ~Alumno() = default; // Destructor virtual};class Lista : public Alumno {public: void listar() { std::cout &lt;&lt; imprimir() &lt;&lt; std::endl; // Reutiliza método heredado }};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4463" y="364927"/>
            <a:ext cx="3560564" cy="43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Ejecución del Ejemplo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464463" y="1061680"/>
            <a:ext cx="13701474" cy="180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bloque principal (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main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demuestra cómo instanciar y utilizar las clases 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Alumno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y 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Lista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en un proyecto de consola de Visual Studio 2022.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464463" y="1540431"/>
            <a:ext cx="6688812" cy="2269331"/>
          </a:xfrm>
          <a:prstGeom prst="roundRect">
            <a:avLst>
              <a:gd name="adj" fmla="val 2457"/>
            </a:avLst>
          </a:prstGeom>
          <a:solidFill>
            <a:srgbClr val="1D232D"/>
          </a:solidFill>
          <a:ln/>
        </p:spPr>
      </p:sp>
      <p:sp>
        <p:nvSpPr>
          <p:cNvPr id="5" name="Shape 3"/>
          <p:cNvSpPr/>
          <p:nvPr/>
        </p:nvSpPr>
        <p:spPr>
          <a:xfrm>
            <a:off x="457914" y="1540431"/>
            <a:ext cx="6701909" cy="2269331"/>
          </a:xfrm>
          <a:prstGeom prst="roundRect">
            <a:avLst>
              <a:gd name="adj" fmla="val 877"/>
            </a:avLst>
          </a:prstGeom>
          <a:solidFill>
            <a:srgbClr val="1D232D"/>
          </a:solidFill>
          <a:ln/>
        </p:spPr>
      </p:sp>
      <p:sp>
        <p:nvSpPr>
          <p:cNvPr id="6" name="Text 4"/>
          <p:cNvSpPr/>
          <p:nvPr/>
        </p:nvSpPr>
        <p:spPr>
          <a:xfrm>
            <a:off x="590550" y="1639967"/>
            <a:ext cx="6436638" cy="2070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int main() {    Alumno yo;    yo.insertar("oliver", "13513");        Lista seccionB;    seccionB.insertar(yo.getNombre(), yo.getCarnet());        seccionB.listar();     // Imprime: Nombre: oliver - Carnet: 13513    return 0;}      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7484745" y="1523762"/>
            <a:ext cx="2710458" cy="215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Notas de Compilación en VS2022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484745" y="1872139"/>
            <a:ext cx="6688812" cy="172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Crear proyecto: Aplicación de consola (C++).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484745" y="2091095"/>
            <a:ext cx="6688812" cy="180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Pegar el código en 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main.cpp</a:t>
            </a:r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7484745" y="2317671"/>
            <a:ext cx="6688812" cy="172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Compilar (Ctrl+Shift+B) y ejecutar (Ctrl+F5).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7484745" y="2536627"/>
            <a:ext cx="6688812" cy="172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flujo se basa en la demostración práctica del PDF.</a:t>
            </a:r>
            <a:endParaRPr lang="en-US" sz="10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4745" y="2858453"/>
            <a:ext cx="6688812" cy="66888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550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385" y="476369"/>
            <a:ext cx="7931229" cy="1126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4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Buenas Prácticas y Recomendaciones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6385" y="1862257"/>
            <a:ext cx="7931229" cy="450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Aplicar estos principios asegura un código C++ más robusto, mantenible y conforme a los estándares de diseño POO.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06385" y="2507456"/>
            <a:ext cx="692944" cy="1189792"/>
          </a:xfrm>
          <a:prstGeom prst="roundRect">
            <a:avLst>
              <a:gd name="adj" fmla="val 3600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2972395"/>
            <a:ext cx="259794" cy="2597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72565" y="2680692"/>
            <a:ext cx="3165634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Constructores y Destructores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472565" y="3066098"/>
            <a:ext cx="7065050" cy="457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Usar constructores bien definidos y destructores 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virtual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en clases base para asegurar la destrucción polimórfica.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606385" y="3870484"/>
            <a:ext cx="692944" cy="1182172"/>
          </a:xfrm>
          <a:prstGeom prst="roundRect">
            <a:avLst>
              <a:gd name="adj" fmla="val 3600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" y="4331613"/>
            <a:ext cx="259794" cy="2597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72565" y="4043720"/>
            <a:ext cx="2714387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Composición vs. Herencia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1472565" y="4429125"/>
            <a:ext cx="7065050" cy="450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Preferir composición si la relación no es claramente "es-un" (Principio: "favor composición sobre herencia").</a:t>
            </a:r>
            <a:endParaRPr lang="en-US" sz="1350" dirty="0"/>
          </a:p>
        </p:txBody>
      </p:sp>
      <p:sp>
        <p:nvSpPr>
          <p:cNvPr id="13" name="Shape 8"/>
          <p:cNvSpPr/>
          <p:nvPr/>
        </p:nvSpPr>
        <p:spPr>
          <a:xfrm>
            <a:off x="606385" y="5225891"/>
            <a:ext cx="692944" cy="1189792"/>
          </a:xfrm>
          <a:prstGeom prst="roundRect">
            <a:avLst>
              <a:gd name="adj" fmla="val 3600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60" y="5690830"/>
            <a:ext cx="259794" cy="25979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72565" y="5399127"/>
            <a:ext cx="2729508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Encapsulamiento Estricto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1472565" y="5784532"/>
            <a:ext cx="7065050" cy="457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Preferir 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private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y funciones accesoras (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get/set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antes que 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protected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usándolo solo cuando sea estrictamente necesario.</a:t>
            </a:r>
            <a:endParaRPr lang="en-US" sz="1350" dirty="0"/>
          </a:p>
        </p:txBody>
      </p:sp>
      <p:sp>
        <p:nvSpPr>
          <p:cNvPr id="17" name="Shape 11"/>
          <p:cNvSpPr/>
          <p:nvPr/>
        </p:nvSpPr>
        <p:spPr>
          <a:xfrm>
            <a:off x="606385" y="6588919"/>
            <a:ext cx="692944" cy="1189792"/>
          </a:xfrm>
          <a:prstGeom prst="roundRect">
            <a:avLst>
              <a:gd name="adj" fmla="val 3600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960" y="7053858"/>
            <a:ext cx="259794" cy="25979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472565" y="6762155"/>
            <a:ext cx="2165747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Claridad Polimórfica</a:t>
            </a:r>
            <a:endParaRPr lang="en-US" sz="1700" dirty="0"/>
          </a:p>
        </p:txBody>
      </p:sp>
      <p:sp>
        <p:nvSpPr>
          <p:cNvPr id="20" name="Text 13"/>
          <p:cNvSpPr/>
          <p:nvPr/>
        </p:nvSpPr>
        <p:spPr>
          <a:xfrm>
            <a:off x="1472565" y="7147560"/>
            <a:ext cx="7065050" cy="457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Marcar métodos polimórficos con 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virtual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y 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highlight>
                  <a:srgbClr val="1D232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override</a:t>
            </a:r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(C++11+) para mejorar la legibilidad y evitar errores.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9822" y="377071"/>
            <a:ext cx="6087070" cy="445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Recursos de Aprendizaje en Español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79822" y="1096804"/>
            <a:ext cx="13670756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Selección de materiales clave para profundizar en POO y C++.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7307580" y="1429226"/>
            <a:ext cx="15240" cy="2669262"/>
          </a:xfrm>
          <a:prstGeom prst="roundRect">
            <a:avLst>
              <a:gd name="adj" fmla="val 377883"/>
            </a:avLst>
          </a:prstGeom>
          <a:solidFill>
            <a:srgbClr val="002A80"/>
          </a:solidFill>
          <a:ln/>
        </p:spPr>
      </p:sp>
      <p:sp>
        <p:nvSpPr>
          <p:cNvPr id="5" name="Shape 3"/>
          <p:cNvSpPr/>
          <p:nvPr/>
        </p:nvSpPr>
        <p:spPr>
          <a:xfrm>
            <a:off x="7056239" y="1575792"/>
            <a:ext cx="274201" cy="15240"/>
          </a:xfrm>
          <a:prstGeom prst="roundRect">
            <a:avLst>
              <a:gd name="adj" fmla="val 377883"/>
            </a:avLst>
          </a:prstGeom>
          <a:solidFill>
            <a:srgbClr val="002A8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3825" y="1532037"/>
            <a:ext cx="102751" cy="10275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052893" y="1471970"/>
            <a:ext cx="1713905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Libros Canónicos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79822" y="1777008"/>
            <a:ext cx="6286976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Bjarne Stroustrup, </a:t>
            </a:r>
            <a:pPr algn="r" indent="0" marL="0">
              <a:lnSpc>
                <a:spcPts val="1400"/>
              </a:lnSpc>
              <a:buNone/>
            </a:pPr>
            <a:r>
              <a:rPr lang="en-US" sz="1050" i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C++ Programming Language</a:t>
            </a:r>
            <a:pPr algn="r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(referencia fundamental). Francisco J. Ceballos Sierra, </a:t>
            </a:r>
            <a:pPr algn="r" indent="0" marL="0">
              <a:lnSpc>
                <a:spcPts val="1400"/>
              </a:lnSpc>
              <a:buNone/>
            </a:pPr>
            <a:r>
              <a:rPr lang="en-US" sz="1050" i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Programación Orientada a Objetos con C++</a:t>
            </a:r>
            <a:pPr algn="r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7299960" y="2398395"/>
            <a:ext cx="274201" cy="15240"/>
          </a:xfrm>
          <a:prstGeom prst="roundRect">
            <a:avLst>
              <a:gd name="adj" fmla="val 377883"/>
            </a:avLst>
          </a:prstGeom>
          <a:solidFill>
            <a:srgbClr val="002A80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25" y="2354640"/>
            <a:ext cx="102751" cy="1027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863602" y="2294573"/>
            <a:ext cx="1713905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Videotutoriales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7863602" y="2599611"/>
            <a:ext cx="6286976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Cursos en YouTube sobre instalación de Visual Studio 2022 y playlists específicas sobre herencia en C++.</a:t>
            </a:r>
            <a:endParaRPr lang="en-US" sz="1050" dirty="0"/>
          </a:p>
        </p:txBody>
      </p:sp>
      <p:sp>
        <p:nvSpPr>
          <p:cNvPr id="13" name="Shape 9"/>
          <p:cNvSpPr/>
          <p:nvPr/>
        </p:nvSpPr>
        <p:spPr>
          <a:xfrm>
            <a:off x="7056239" y="3105269"/>
            <a:ext cx="274201" cy="15240"/>
          </a:xfrm>
          <a:prstGeom prst="roundRect">
            <a:avLst>
              <a:gd name="adj" fmla="val 377883"/>
            </a:avLst>
          </a:prstGeom>
          <a:solidFill>
            <a:srgbClr val="002A80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825" y="3061514"/>
            <a:ext cx="102751" cy="10275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57631" y="3001447"/>
            <a:ext cx="1909167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Documentación Oficial</a:t>
            </a:r>
            <a:endParaRPr lang="en-US" sz="1300" dirty="0"/>
          </a:p>
        </p:txBody>
      </p:sp>
      <p:sp>
        <p:nvSpPr>
          <p:cNvPr id="16" name="Text 11"/>
          <p:cNvSpPr/>
          <p:nvPr/>
        </p:nvSpPr>
        <p:spPr>
          <a:xfrm>
            <a:off x="479822" y="3306485"/>
            <a:ext cx="6286976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Guías de Microsoft "Getting started with Visual Studio" para configuración y uso de C++.</a:t>
            </a:r>
            <a:endParaRPr lang="en-US" sz="10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2" y="4343876"/>
            <a:ext cx="4478655" cy="4478655"/>
          </a:xfrm>
          <a:prstGeom prst="rect">
            <a:avLst/>
          </a:prstGeom>
        </p:spPr>
      </p:pic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753" y="4343876"/>
            <a:ext cx="4478774" cy="4478774"/>
          </a:xfrm>
          <a:prstGeom prst="rect">
            <a:avLst/>
          </a:prstGeom>
        </p:spPr>
      </p:pic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184" y="4343876"/>
            <a:ext cx="4478774" cy="44787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2025-10-17T00:26:35Z</dcterms:created>
  <dcterms:modified xsi:type="dcterms:W3CDTF">2025-10-17T00:26:35Z</dcterms:modified>
</cp:coreProperties>
</file>